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8.xml" ContentType="application/vnd.openxmlformats-officedocument.theme+xml"/>
  <Override PartName="/ppt/slideLayouts/slideLayout11.xml" ContentType="application/vnd.openxmlformats-officedocument.presentationml.slideLayout+xml"/>
  <Override PartName="/ppt/theme/theme69.xml" ContentType="application/vnd.openxmlformats-officedocument.theme+xml"/>
  <Override PartName="/ppt/slideLayouts/slideLayout12.xml" ContentType="application/vnd.openxmlformats-officedocument.presentationml.slideLayout+xml"/>
  <Override PartName="/ppt/theme/theme70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  <p:sldMasterId id="2147483653" r:id="rId3"/>
    <p:sldMasterId id="2147483655" r:id="rId4"/>
    <p:sldMasterId id="2147483657" r:id="rId5"/>
    <p:sldMasterId id="2147483659" r:id="rId6"/>
    <p:sldMasterId id="2147483661" r:id="rId7"/>
    <p:sldMasterId id="2147483663" r:id="rId8"/>
    <p:sldMasterId id="2147483665" r:id="rId9"/>
    <p:sldMasterId id="2147483667" r:id="rId10"/>
    <p:sldMasterId id="2147483669" r:id="rId11"/>
    <p:sldMasterId id="2147483671" r:id="rId12"/>
    <p:sldMasterId id="2147483673" r:id="rId13"/>
    <p:sldMasterId id="2147483675" r:id="rId14"/>
    <p:sldMasterId id="2147483677" r:id="rId15"/>
    <p:sldMasterId id="2147483679" r:id="rId16"/>
    <p:sldMasterId id="2147483681" r:id="rId17"/>
    <p:sldMasterId id="2147483683" r:id="rId18"/>
    <p:sldMasterId id="2147483685" r:id="rId19"/>
    <p:sldMasterId id="2147483687" r:id="rId20"/>
    <p:sldMasterId id="2147483689" r:id="rId21"/>
    <p:sldMasterId id="2147483691" r:id="rId22"/>
    <p:sldMasterId id="2147483693" r:id="rId23"/>
    <p:sldMasterId id="2147483695" r:id="rId24"/>
    <p:sldMasterId id="2147483697" r:id="rId25"/>
    <p:sldMasterId id="2147483699" r:id="rId26"/>
    <p:sldMasterId id="2147483701" r:id="rId27"/>
    <p:sldMasterId id="2147483703" r:id="rId28"/>
    <p:sldMasterId id="2147483705" r:id="rId29"/>
    <p:sldMasterId id="2147483707" r:id="rId30"/>
    <p:sldMasterId id="2147483708" r:id="rId31"/>
    <p:sldMasterId id="2147483710" r:id="rId32"/>
    <p:sldMasterId id="2147483712" r:id="rId33"/>
    <p:sldMasterId id="2147483714" r:id="rId34"/>
    <p:sldMasterId id="2147483716" r:id="rId35"/>
    <p:sldMasterId id="2147483718" r:id="rId36"/>
    <p:sldMasterId id="2147483720" r:id="rId37"/>
    <p:sldMasterId id="2147483722" r:id="rId38"/>
    <p:sldMasterId id="2147483724" r:id="rId39"/>
    <p:sldMasterId id="2147483726" r:id="rId40"/>
    <p:sldMasterId id="2147483728" r:id="rId41"/>
    <p:sldMasterId id="2147483730" r:id="rId42"/>
    <p:sldMasterId id="2147483732" r:id="rId43"/>
    <p:sldMasterId id="2147483734" r:id="rId44"/>
    <p:sldMasterId id="2147483736" r:id="rId45"/>
    <p:sldMasterId id="2147483738" r:id="rId46"/>
    <p:sldMasterId id="2147483740" r:id="rId47"/>
    <p:sldMasterId id="2147483742" r:id="rId48"/>
    <p:sldMasterId id="2147483744" r:id="rId49"/>
    <p:sldMasterId id="2147483746" r:id="rId50"/>
    <p:sldMasterId id="2147483748" r:id="rId51"/>
    <p:sldMasterId id="2147483750" r:id="rId52"/>
    <p:sldMasterId id="2147483752" r:id="rId53"/>
    <p:sldMasterId id="2147483754" r:id="rId54"/>
    <p:sldMasterId id="2147483756" r:id="rId55"/>
    <p:sldMasterId id="2147483758" r:id="rId56"/>
    <p:sldMasterId id="2147483760" r:id="rId57"/>
    <p:sldMasterId id="2147483762" r:id="rId58"/>
    <p:sldMasterId id="2147483764" r:id="rId59"/>
    <p:sldMasterId id="2147483766" r:id="rId60"/>
    <p:sldMasterId id="2147483768" r:id="rId61"/>
    <p:sldMasterId id="2147483770" r:id="rId62"/>
    <p:sldMasterId id="2147483772" r:id="rId63"/>
    <p:sldMasterId id="2147483774" r:id="rId64"/>
    <p:sldMasterId id="2147483776" r:id="rId65"/>
    <p:sldMasterId id="2147483778" r:id="rId66"/>
    <p:sldMasterId id="2147483779" r:id="rId67"/>
    <p:sldMasterId id="2147483784" r:id="rId68"/>
    <p:sldMasterId id="2147483788" r:id="rId69"/>
    <p:sldMasterId id="2147483791" r:id="rId70"/>
    <p:sldMasterId id="2147483793" r:id="rId71"/>
  </p:sldMasterIdLst>
  <p:notesMasterIdLst>
    <p:notesMasterId r:id="rId106"/>
  </p:notesMasterIdLst>
  <p:handoutMasterIdLst>
    <p:handoutMasterId r:id="rId107"/>
  </p:handoutMasterIdLst>
  <p:sldIdLst>
    <p:sldId id="343" r:id="rId72"/>
    <p:sldId id="359" r:id="rId73"/>
    <p:sldId id="360" r:id="rId74"/>
    <p:sldId id="361" r:id="rId75"/>
    <p:sldId id="367" r:id="rId76"/>
    <p:sldId id="257" r:id="rId77"/>
    <p:sldId id="342" r:id="rId78"/>
    <p:sldId id="378" r:id="rId79"/>
    <p:sldId id="363" r:id="rId80"/>
    <p:sldId id="354" r:id="rId81"/>
    <p:sldId id="358" r:id="rId82"/>
    <p:sldId id="323" r:id="rId83"/>
    <p:sldId id="381" r:id="rId84"/>
    <p:sldId id="382" r:id="rId85"/>
    <p:sldId id="383" r:id="rId86"/>
    <p:sldId id="385" r:id="rId87"/>
    <p:sldId id="386" r:id="rId88"/>
    <p:sldId id="387" r:id="rId89"/>
    <p:sldId id="388" r:id="rId90"/>
    <p:sldId id="355" r:id="rId91"/>
    <p:sldId id="389" r:id="rId92"/>
    <p:sldId id="373" r:id="rId93"/>
    <p:sldId id="379" r:id="rId94"/>
    <p:sldId id="353" r:id="rId95"/>
    <p:sldId id="392" r:id="rId96"/>
    <p:sldId id="394" r:id="rId97"/>
    <p:sldId id="298" r:id="rId98"/>
    <p:sldId id="395" r:id="rId99"/>
    <p:sldId id="397" r:id="rId100"/>
    <p:sldId id="396" r:id="rId101"/>
    <p:sldId id="398" r:id="rId102"/>
    <p:sldId id="368" r:id="rId103"/>
    <p:sldId id="366" r:id="rId104"/>
    <p:sldId id="364" r:id="rId105"/>
  </p:sldIdLst>
  <p:sldSz cx="12192000" cy="6858000"/>
  <p:notesSz cx="12192000" cy="6858000"/>
  <p:defaultTextStyle>
    <a:lvl1pPr marL="0" indent="0" algn="l" defTabSz="914400">
      <a:lnSpc>
        <a:spcPct val="100000"/>
      </a:lnSpc>
      <a:buNone/>
      <a:defRPr lang="en-US" sz="1800">
        <a:solidFill>
          <a:schemeClr val="dk1"/>
        </a:solidFill>
        <a:latin typeface="open sans"/>
      </a:defRPr>
    </a:lvl1pPr>
    <a:lvl2pPr marL="457200" indent="457200" algn="l" defTabSz="914400">
      <a:lnSpc>
        <a:spcPct val="100000"/>
      </a:lnSpc>
      <a:buNone/>
      <a:defRPr lang="en-US" sz="1800">
        <a:solidFill>
          <a:schemeClr val="dk1"/>
        </a:solidFill>
        <a:latin typeface="open sans"/>
      </a:defRPr>
    </a:lvl2pPr>
    <a:lvl3pPr marL="914400" indent="914400" algn="l" defTabSz="914400">
      <a:lnSpc>
        <a:spcPct val="100000"/>
      </a:lnSpc>
      <a:buNone/>
      <a:defRPr lang="en-US" sz="1800">
        <a:solidFill>
          <a:schemeClr val="dk1"/>
        </a:solidFill>
        <a:latin typeface="open sans"/>
      </a:defRPr>
    </a:lvl3pPr>
    <a:lvl4pPr marL="1371600" indent="1371600" algn="l" defTabSz="914400">
      <a:lnSpc>
        <a:spcPct val="100000"/>
      </a:lnSpc>
      <a:buNone/>
      <a:defRPr lang="en-US" sz="1800">
        <a:solidFill>
          <a:schemeClr val="dk1"/>
        </a:solidFill>
        <a:latin typeface="open sans"/>
      </a:defRPr>
    </a:lvl4pPr>
    <a:lvl5pPr marL="1828800" indent="1828800" algn="l" defTabSz="914400">
      <a:lnSpc>
        <a:spcPct val="100000"/>
      </a:lnSpc>
      <a:buNone/>
      <a:defRPr lang="en-US" sz="1800">
        <a:solidFill>
          <a:schemeClr val="dk1"/>
        </a:solidFill>
        <a:latin typeface="open sans"/>
      </a:defRPr>
    </a:lvl5pPr>
    <a:lvl6pPr>
      <a:defRPr lang="en-US" sz="1800">
        <a:latin typeface="open sans"/>
      </a:defRPr>
    </a:lvl6pPr>
    <a:lvl7pPr>
      <a:defRPr lang="en-US" sz="1800">
        <a:latin typeface="open sans"/>
      </a:defRPr>
    </a:lvl7pPr>
    <a:lvl8pPr>
      <a:defRPr lang="en-US" sz="1800">
        <a:latin typeface="open sans"/>
      </a:defRPr>
    </a:lvl8pPr>
    <a:lvl9pPr>
      <a:defRPr lang="en-US" sz="1800">
        <a:latin typeface="open san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efer, Anne Sophie Marie (extern)" initials="KASM(" lastIdx="9" clrIdx="0">
    <p:extLst>
      <p:ext uri="{19B8F6BF-5375-455C-9EA6-DF929625EA0E}">
        <p15:presenceInfo xmlns:p15="http://schemas.microsoft.com/office/powerpoint/2012/main" userId="S-1-5-21-1015157209-3483221682-2525886298-1090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BFE"/>
    <a:srgbClr val="E7F6FD"/>
    <a:srgbClr val="E4F5F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88220" autoAdjust="0"/>
  </p:normalViewPr>
  <p:slideViewPr>
    <p:cSldViewPr>
      <p:cViewPr varScale="1">
        <p:scale>
          <a:sx n="118" d="100"/>
          <a:sy n="118" d="100"/>
        </p:scale>
        <p:origin x="84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30" d="100"/>
          <a:sy n="130" d="100"/>
        </p:scale>
        <p:origin x="643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13.xml"/><Relationship Id="rId89" Type="http://schemas.openxmlformats.org/officeDocument/2006/relationships/slide" Target="slides/slide18.xml"/><Relationship Id="rId112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handoutMaster" Target="handoutMasters/handoutMaster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3.xml"/><Relationship Id="rId79" Type="http://schemas.openxmlformats.org/officeDocument/2006/relationships/slide" Target="slides/slide8.xml"/><Relationship Id="rId102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19.xml"/><Relationship Id="rId95" Type="http://schemas.openxmlformats.org/officeDocument/2006/relationships/slide" Target="slides/slide2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80" Type="http://schemas.openxmlformats.org/officeDocument/2006/relationships/slide" Target="slides/slide9.xml"/><Relationship Id="rId85" Type="http://schemas.openxmlformats.org/officeDocument/2006/relationships/slide" Target="slides/slide1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2.xml"/><Relationship Id="rId108" Type="http://schemas.openxmlformats.org/officeDocument/2006/relationships/commentAuthors" Target="commentAuthors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4.xml"/><Relationship Id="rId91" Type="http://schemas.openxmlformats.org/officeDocument/2006/relationships/slide" Target="slides/slide20.xml"/><Relationship Id="rId96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" Target="slides/slide2.xml"/><Relationship Id="rId78" Type="http://schemas.openxmlformats.org/officeDocument/2006/relationships/slide" Target="slides/slide7.xml"/><Relationship Id="rId81" Type="http://schemas.openxmlformats.org/officeDocument/2006/relationships/slide" Target="slides/slide10.xml"/><Relationship Id="rId86" Type="http://schemas.openxmlformats.org/officeDocument/2006/relationships/slide" Target="slides/slide15.xml"/><Relationship Id="rId94" Type="http://schemas.openxmlformats.org/officeDocument/2006/relationships/slide" Target="slides/slide23.xml"/><Relationship Id="rId99" Type="http://schemas.openxmlformats.org/officeDocument/2006/relationships/slide" Target="slides/slide28.xml"/><Relationship Id="rId101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presProps" Target="presProps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5.xml"/><Relationship Id="rId97" Type="http://schemas.openxmlformats.org/officeDocument/2006/relationships/slide" Target="slides/slide26.xml"/><Relationship Id="rId104" Type="http://schemas.openxmlformats.org/officeDocument/2006/relationships/slide" Target="slides/slide33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6.xml"/><Relationship Id="rId110" Type="http://schemas.openxmlformats.org/officeDocument/2006/relationships/viewProps" Target="viewProps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6.xml"/><Relationship Id="rId100" Type="http://schemas.openxmlformats.org/officeDocument/2006/relationships/slide" Target="slides/slide29.xml"/><Relationship Id="rId105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.xml"/><Relationship Id="rId93" Type="http://schemas.openxmlformats.org/officeDocument/2006/relationships/slide" Target="slides/slide22.xml"/><Relationship Id="rId98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2.xml"/><Relationship Id="rId88" Type="http://schemas.openxmlformats.org/officeDocument/2006/relationships/slide" Target="slides/slide17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laesere\Documents\Delcode\Regression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glaesere\Documents\RegioDEM\Pr&#228;sentation\cost_2022_plz_adjustie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475247"/>
        <c:axId val="45475663"/>
      </c:barChart>
      <c:catAx>
        <c:axId val="45475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5475663"/>
        <c:crosses val="autoZero"/>
        <c:auto val="1"/>
        <c:lblAlgn val="ctr"/>
        <c:lblOffset val="100"/>
        <c:noMultiLvlLbl val="0"/>
      </c:catAx>
      <c:valAx>
        <c:axId val="45475663"/>
        <c:scaling>
          <c:orientation val="minMax"/>
          <c:max val="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5475247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Arbeitsversion!$N$25</c:f>
              <c:strCache>
                <c:ptCount val="1"/>
                <c:pt idx="0">
                  <c:v>margin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bg2">
                  <a:lumMod val="50000"/>
                </a:schemeClr>
              </a:solidFill>
              <a:miter lim="800000"/>
            </a:ln>
            <a:effectLst/>
          </c:spPr>
          <c:invertIfNegative val="0"/>
          <c:trendline>
            <c:spPr>
              <a:ln w="19050" cap="rnd">
                <a:solidFill>
                  <a:schemeClr val="accent6"/>
                </a:solidFill>
              </a:ln>
              <a:effectLst/>
            </c:spPr>
            <c:trendlineType val="exp"/>
            <c:dispRSqr val="0"/>
            <c:dispEq val="0"/>
          </c:trendline>
          <c:errBars>
            <c:errBarType val="both"/>
            <c:errValType val="cust"/>
            <c:noEndCap val="0"/>
            <c:plus>
              <c:numRef>
                <c:f>Arbeitsversion!$O$26:$O$29</c:f>
                <c:numCache>
                  <c:formatCode>General</c:formatCode>
                  <c:ptCount val="4"/>
                  <c:pt idx="0">
                    <c:v>871</c:v>
                  </c:pt>
                  <c:pt idx="1">
                    <c:v>1208</c:v>
                  </c:pt>
                  <c:pt idx="2">
                    <c:v>2736</c:v>
                  </c:pt>
                  <c:pt idx="3">
                    <c:v>6371</c:v>
                  </c:pt>
                </c:numCache>
              </c:numRef>
            </c:plus>
            <c:minus>
              <c:numRef>
                <c:f>Arbeitsversion!$O$26:$O$29</c:f>
                <c:numCache>
                  <c:formatCode>General</c:formatCode>
                  <c:ptCount val="4"/>
                  <c:pt idx="0">
                    <c:v>871</c:v>
                  </c:pt>
                  <c:pt idx="1">
                    <c:v>1208</c:v>
                  </c:pt>
                  <c:pt idx="2">
                    <c:v>2736</c:v>
                  </c:pt>
                  <c:pt idx="3">
                    <c:v>6371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>
                    <a:lumMod val="25000"/>
                  </a:schemeClr>
                </a:solidFill>
                <a:round/>
              </a:ln>
              <a:effectLst/>
            </c:spPr>
          </c:errBars>
          <c:cat>
            <c:strRef>
              <c:f>Arbeitsversion!$M$26:$M$29</c:f>
              <c:strCache>
                <c:ptCount val="4"/>
                <c:pt idx="0">
                  <c:v>control</c:v>
                </c:pt>
                <c:pt idx="1">
                  <c:v>SCD</c:v>
                </c:pt>
                <c:pt idx="2">
                  <c:v>MCI</c:v>
                </c:pt>
                <c:pt idx="3">
                  <c:v>ADD</c:v>
                </c:pt>
              </c:strCache>
            </c:strRef>
          </c:cat>
          <c:val>
            <c:numRef>
              <c:f>Arbeitsversion!$N$26:$N$29</c:f>
              <c:numCache>
                <c:formatCode>General</c:formatCode>
                <c:ptCount val="4"/>
                <c:pt idx="0">
                  <c:v>5522</c:v>
                </c:pt>
                <c:pt idx="1">
                  <c:v>8377</c:v>
                </c:pt>
                <c:pt idx="2">
                  <c:v>14886</c:v>
                </c:pt>
                <c:pt idx="3">
                  <c:v>22481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C-45E2-998C-19D6BEC0D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55204335"/>
        <c:axId val="155216815"/>
      </c:barChart>
      <c:catAx>
        <c:axId val="15520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5216815"/>
        <c:crosses val="autoZero"/>
        <c:auto val="1"/>
        <c:lblAlgn val="ctr"/>
        <c:lblOffset val="100"/>
        <c:noMultiLvlLbl val="0"/>
      </c:catAx>
      <c:valAx>
        <c:axId val="155216815"/>
        <c:scaling>
          <c:orientation val="minMax"/>
          <c:max val="40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5204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Sheet1!$B$57</c:f>
              <c:strCache>
                <c:ptCount val="1"/>
                <c:pt idx="0">
                  <c:v>Ambulant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Sheet1!$A$58:$A$77</c:f>
              <c:strCache>
                <c:ptCount val="20"/>
                <c:pt idx="0">
                  <c:v>20191</c:v>
                </c:pt>
                <c:pt idx="1">
                  <c:v>20192</c:v>
                </c:pt>
                <c:pt idx="2">
                  <c:v>20193</c:v>
                </c:pt>
                <c:pt idx="3">
                  <c:v>20194</c:v>
                </c:pt>
                <c:pt idx="4">
                  <c:v>20201</c:v>
                </c:pt>
                <c:pt idx="5">
                  <c:v>20202</c:v>
                </c:pt>
                <c:pt idx="6">
                  <c:v>20203</c:v>
                </c:pt>
                <c:pt idx="7">
                  <c:v>20204</c:v>
                </c:pt>
                <c:pt idx="8">
                  <c:v>20211</c:v>
                </c:pt>
                <c:pt idx="9">
                  <c:v>20212</c:v>
                </c:pt>
                <c:pt idx="10">
                  <c:v>20213</c:v>
                </c:pt>
                <c:pt idx="11">
                  <c:v>20214</c:v>
                </c:pt>
                <c:pt idx="12">
                  <c:v>20221</c:v>
                </c:pt>
                <c:pt idx="13">
                  <c:v>20222</c:v>
                </c:pt>
                <c:pt idx="14">
                  <c:v>20223</c:v>
                </c:pt>
                <c:pt idx="15">
                  <c:v>20224</c:v>
                </c:pt>
                <c:pt idx="16">
                  <c:v>20231</c:v>
                </c:pt>
                <c:pt idx="17">
                  <c:v>20232</c:v>
                </c:pt>
                <c:pt idx="18">
                  <c:v>20233</c:v>
                </c:pt>
                <c:pt idx="19">
                  <c:v>20234</c:v>
                </c:pt>
              </c:strCache>
            </c:strRef>
          </c:cat>
          <c:val>
            <c:numRef>
              <c:f>Sheet1!$B$58:$B$77</c:f>
              <c:numCache>
                <c:formatCode>0</c:formatCode>
                <c:ptCount val="20"/>
                <c:pt idx="0">
                  <c:v>305.24920654296875</c:v>
                </c:pt>
                <c:pt idx="1">
                  <c:v>298.28781127929688</c:v>
                </c:pt>
                <c:pt idx="2">
                  <c:v>301.67764282226563</c:v>
                </c:pt>
                <c:pt idx="3">
                  <c:v>297.907470703125</c:v>
                </c:pt>
                <c:pt idx="4">
                  <c:v>294.33697509765625</c:v>
                </c:pt>
                <c:pt idx="5">
                  <c:v>279.37710571289063</c:v>
                </c:pt>
                <c:pt idx="6">
                  <c:v>305.19833374023438</c:v>
                </c:pt>
                <c:pt idx="7">
                  <c:v>298.97573852539063</c:v>
                </c:pt>
                <c:pt idx="8">
                  <c:v>301.57876586914063</c:v>
                </c:pt>
                <c:pt idx="9">
                  <c:v>295.0185546875</c:v>
                </c:pt>
                <c:pt idx="10">
                  <c:v>303.81124877929688</c:v>
                </c:pt>
                <c:pt idx="11">
                  <c:v>301.78860473632813</c:v>
                </c:pt>
                <c:pt idx="12">
                  <c:v>310.19671630859375</c:v>
                </c:pt>
                <c:pt idx="13">
                  <c:v>305.40780639648438</c:v>
                </c:pt>
                <c:pt idx="14">
                  <c:v>310.755615234375</c:v>
                </c:pt>
                <c:pt idx="15">
                  <c:v>311.46853637695313</c:v>
                </c:pt>
                <c:pt idx="16">
                  <c:v>324.8306884765625</c:v>
                </c:pt>
                <c:pt idx="17">
                  <c:v>315.43276977539063</c:v>
                </c:pt>
                <c:pt idx="18">
                  <c:v>321.059814453125</c:v>
                </c:pt>
                <c:pt idx="19">
                  <c:v>323.64569091796875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23-4ECF-BF77-5C05BB2597E8}"/>
            </c:ext>
          </c:extLst>
        </c:ser>
        <c:ser>
          <c:idx val="1"/>
          <c:order val="1"/>
          <c:tx>
            <c:strRef>
              <c:f>Sheet1!$C$57</c:f>
              <c:strCache>
                <c:ptCount val="1"/>
                <c:pt idx="0">
                  <c:v>Medikamente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Sheet1!$A$58:$A$77</c:f>
              <c:strCache>
                <c:ptCount val="20"/>
                <c:pt idx="0">
                  <c:v>20191</c:v>
                </c:pt>
                <c:pt idx="1">
                  <c:v>20192</c:v>
                </c:pt>
                <c:pt idx="2">
                  <c:v>20193</c:v>
                </c:pt>
                <c:pt idx="3">
                  <c:v>20194</c:v>
                </c:pt>
                <c:pt idx="4">
                  <c:v>20201</c:v>
                </c:pt>
                <c:pt idx="5">
                  <c:v>20202</c:v>
                </c:pt>
                <c:pt idx="6">
                  <c:v>20203</c:v>
                </c:pt>
                <c:pt idx="7">
                  <c:v>20204</c:v>
                </c:pt>
                <c:pt idx="8">
                  <c:v>20211</c:v>
                </c:pt>
                <c:pt idx="9">
                  <c:v>20212</c:v>
                </c:pt>
                <c:pt idx="10">
                  <c:v>20213</c:v>
                </c:pt>
                <c:pt idx="11">
                  <c:v>20214</c:v>
                </c:pt>
                <c:pt idx="12">
                  <c:v>20221</c:v>
                </c:pt>
                <c:pt idx="13">
                  <c:v>20222</c:v>
                </c:pt>
                <c:pt idx="14">
                  <c:v>20223</c:v>
                </c:pt>
                <c:pt idx="15">
                  <c:v>20224</c:v>
                </c:pt>
                <c:pt idx="16">
                  <c:v>20231</c:v>
                </c:pt>
                <c:pt idx="17">
                  <c:v>20232</c:v>
                </c:pt>
                <c:pt idx="18">
                  <c:v>20233</c:v>
                </c:pt>
                <c:pt idx="19">
                  <c:v>20234</c:v>
                </c:pt>
              </c:strCache>
            </c:strRef>
          </c:cat>
          <c:val>
            <c:numRef>
              <c:f>Sheet1!$C$58:$C$77</c:f>
              <c:numCache>
                <c:formatCode>0</c:formatCode>
                <c:ptCount val="20"/>
                <c:pt idx="0">
                  <c:v>365.20575714111328</c:v>
                </c:pt>
                <c:pt idx="1">
                  <c:v>366.40746307373047</c:v>
                </c:pt>
                <c:pt idx="2">
                  <c:v>374.8482723236084</c:v>
                </c:pt>
                <c:pt idx="3">
                  <c:v>368.46096420288086</c:v>
                </c:pt>
                <c:pt idx="4">
                  <c:v>387.41824340820313</c:v>
                </c:pt>
                <c:pt idx="5">
                  <c:v>361.86188888549805</c:v>
                </c:pt>
                <c:pt idx="6">
                  <c:v>370.43548202514648</c:v>
                </c:pt>
                <c:pt idx="7">
                  <c:v>370.9537239074707</c:v>
                </c:pt>
                <c:pt idx="8">
                  <c:v>377.78569221496582</c:v>
                </c:pt>
                <c:pt idx="9">
                  <c:v>378.31628608703613</c:v>
                </c:pt>
                <c:pt idx="10">
                  <c:v>390.13059234619141</c:v>
                </c:pt>
                <c:pt idx="11">
                  <c:v>387.09618759155273</c:v>
                </c:pt>
                <c:pt idx="12">
                  <c:v>389.37138175964355</c:v>
                </c:pt>
                <c:pt idx="13">
                  <c:v>389.98450469970703</c:v>
                </c:pt>
                <c:pt idx="14">
                  <c:v>394.53229236602783</c:v>
                </c:pt>
                <c:pt idx="15">
                  <c:v>390.95548057556152</c:v>
                </c:pt>
                <c:pt idx="16">
                  <c:v>398.97590827941895</c:v>
                </c:pt>
                <c:pt idx="17">
                  <c:v>397.47167205810547</c:v>
                </c:pt>
                <c:pt idx="18">
                  <c:v>406.25399017333984</c:v>
                </c:pt>
                <c:pt idx="19">
                  <c:v>398.71347427368164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23-4ECF-BF77-5C05BB2597E8}"/>
            </c:ext>
          </c:extLst>
        </c:ser>
        <c:ser>
          <c:idx val="2"/>
          <c:order val="2"/>
          <c:tx>
            <c:strRef>
              <c:f>Sheet1!$D$57</c:f>
              <c:strCache>
                <c:ptCount val="1"/>
                <c:pt idx="0">
                  <c:v>Sonstige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Sheet1!$A$58:$A$77</c:f>
              <c:strCache>
                <c:ptCount val="20"/>
                <c:pt idx="0">
                  <c:v>20191</c:v>
                </c:pt>
                <c:pt idx="1">
                  <c:v>20192</c:v>
                </c:pt>
                <c:pt idx="2">
                  <c:v>20193</c:v>
                </c:pt>
                <c:pt idx="3">
                  <c:v>20194</c:v>
                </c:pt>
                <c:pt idx="4">
                  <c:v>20201</c:v>
                </c:pt>
                <c:pt idx="5">
                  <c:v>20202</c:v>
                </c:pt>
                <c:pt idx="6">
                  <c:v>20203</c:v>
                </c:pt>
                <c:pt idx="7">
                  <c:v>20204</c:v>
                </c:pt>
                <c:pt idx="8">
                  <c:v>20211</c:v>
                </c:pt>
                <c:pt idx="9">
                  <c:v>20212</c:v>
                </c:pt>
                <c:pt idx="10">
                  <c:v>20213</c:v>
                </c:pt>
                <c:pt idx="11">
                  <c:v>20214</c:v>
                </c:pt>
                <c:pt idx="12">
                  <c:v>20221</c:v>
                </c:pt>
                <c:pt idx="13">
                  <c:v>20222</c:v>
                </c:pt>
                <c:pt idx="14">
                  <c:v>20223</c:v>
                </c:pt>
                <c:pt idx="15">
                  <c:v>20224</c:v>
                </c:pt>
                <c:pt idx="16">
                  <c:v>20231</c:v>
                </c:pt>
                <c:pt idx="17">
                  <c:v>20232</c:v>
                </c:pt>
                <c:pt idx="18">
                  <c:v>20233</c:v>
                </c:pt>
                <c:pt idx="19">
                  <c:v>20234</c:v>
                </c:pt>
              </c:strCache>
            </c:strRef>
          </c:cat>
          <c:val>
            <c:numRef>
              <c:f>Sheet1!$D$58:$D$77</c:f>
              <c:numCache>
                <c:formatCode>0</c:formatCode>
                <c:ptCount val="20"/>
                <c:pt idx="0">
                  <c:v>337.47113037109375</c:v>
                </c:pt>
                <c:pt idx="1">
                  <c:v>344.51712036132813</c:v>
                </c:pt>
                <c:pt idx="2">
                  <c:v>436.72137451171875</c:v>
                </c:pt>
                <c:pt idx="3">
                  <c:v>461.8798828125</c:v>
                </c:pt>
                <c:pt idx="4">
                  <c:v>467.84878540039063</c:v>
                </c:pt>
                <c:pt idx="5">
                  <c:v>405.5628662109375</c:v>
                </c:pt>
                <c:pt idx="6">
                  <c:v>483.11788940429688</c:v>
                </c:pt>
                <c:pt idx="7">
                  <c:v>457.1533203125</c:v>
                </c:pt>
                <c:pt idx="8">
                  <c:v>498.93197631835938</c:v>
                </c:pt>
                <c:pt idx="9">
                  <c:v>493.46041870117188</c:v>
                </c:pt>
                <c:pt idx="10">
                  <c:v>539.7166748046875</c:v>
                </c:pt>
                <c:pt idx="11">
                  <c:v>510.75155639648438</c:v>
                </c:pt>
                <c:pt idx="12">
                  <c:v>546.15679931640625</c:v>
                </c:pt>
                <c:pt idx="13">
                  <c:v>528.8758544921875</c:v>
                </c:pt>
                <c:pt idx="14">
                  <c:v>532.38421630859375</c:v>
                </c:pt>
                <c:pt idx="15">
                  <c:v>527.55450439453125</c:v>
                </c:pt>
                <c:pt idx="16">
                  <c:v>589.51171875</c:v>
                </c:pt>
                <c:pt idx="17">
                  <c:v>542.2572021484375</c:v>
                </c:pt>
                <c:pt idx="18">
                  <c:v>544.93658447265625</c:v>
                </c:pt>
                <c:pt idx="19">
                  <c:v>481.56155395507813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23-4ECF-BF77-5C05BB2597E8}"/>
            </c:ext>
          </c:extLst>
        </c:ser>
        <c:ser>
          <c:idx val="3"/>
          <c:order val="3"/>
          <c:tx>
            <c:strRef>
              <c:f>Sheet1!$E$57</c:f>
              <c:strCache>
                <c:ptCount val="1"/>
                <c:pt idx="0">
                  <c:v>Krankenhaus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Sheet1!$A$58:$A$77</c:f>
              <c:strCache>
                <c:ptCount val="20"/>
                <c:pt idx="0">
                  <c:v>20191</c:v>
                </c:pt>
                <c:pt idx="1">
                  <c:v>20192</c:v>
                </c:pt>
                <c:pt idx="2">
                  <c:v>20193</c:v>
                </c:pt>
                <c:pt idx="3">
                  <c:v>20194</c:v>
                </c:pt>
                <c:pt idx="4">
                  <c:v>20201</c:v>
                </c:pt>
                <c:pt idx="5">
                  <c:v>20202</c:v>
                </c:pt>
                <c:pt idx="6">
                  <c:v>20203</c:v>
                </c:pt>
                <c:pt idx="7">
                  <c:v>20204</c:v>
                </c:pt>
                <c:pt idx="8">
                  <c:v>20211</c:v>
                </c:pt>
                <c:pt idx="9">
                  <c:v>20212</c:v>
                </c:pt>
                <c:pt idx="10">
                  <c:v>20213</c:v>
                </c:pt>
                <c:pt idx="11">
                  <c:v>20214</c:v>
                </c:pt>
                <c:pt idx="12">
                  <c:v>20221</c:v>
                </c:pt>
                <c:pt idx="13">
                  <c:v>20222</c:v>
                </c:pt>
                <c:pt idx="14">
                  <c:v>20223</c:v>
                </c:pt>
                <c:pt idx="15">
                  <c:v>20224</c:v>
                </c:pt>
                <c:pt idx="16">
                  <c:v>20231</c:v>
                </c:pt>
                <c:pt idx="17">
                  <c:v>20232</c:v>
                </c:pt>
                <c:pt idx="18">
                  <c:v>20233</c:v>
                </c:pt>
                <c:pt idx="19">
                  <c:v>20234</c:v>
                </c:pt>
              </c:strCache>
            </c:strRef>
          </c:cat>
          <c:val>
            <c:numRef>
              <c:f>Sheet1!$E$58:$E$77</c:f>
              <c:numCache>
                <c:formatCode>0</c:formatCode>
                <c:ptCount val="20"/>
                <c:pt idx="0">
                  <c:v>964.5539436340332</c:v>
                </c:pt>
                <c:pt idx="1">
                  <c:v>1014.6800127029419</c:v>
                </c:pt>
                <c:pt idx="2">
                  <c:v>1052.4048643112183</c:v>
                </c:pt>
                <c:pt idx="3">
                  <c:v>1049.5364933013916</c:v>
                </c:pt>
                <c:pt idx="4">
                  <c:v>1038.0278663635254</c:v>
                </c:pt>
                <c:pt idx="5">
                  <c:v>961.31096982955933</c:v>
                </c:pt>
                <c:pt idx="6">
                  <c:v>1105.2214202880859</c:v>
                </c:pt>
                <c:pt idx="7">
                  <c:v>1049.5045671463013</c:v>
                </c:pt>
                <c:pt idx="8">
                  <c:v>995.29694271087646</c:v>
                </c:pt>
                <c:pt idx="9">
                  <c:v>1019.6240816116333</c:v>
                </c:pt>
                <c:pt idx="10">
                  <c:v>1082.2735691070557</c:v>
                </c:pt>
                <c:pt idx="11">
                  <c:v>1058.0254745483398</c:v>
                </c:pt>
                <c:pt idx="12">
                  <c:v>1055.6856985092163</c:v>
                </c:pt>
                <c:pt idx="13">
                  <c:v>1071.0789451599121</c:v>
                </c:pt>
                <c:pt idx="14">
                  <c:v>1142.6839361190796</c:v>
                </c:pt>
                <c:pt idx="15">
                  <c:v>1182.7381992340088</c:v>
                </c:pt>
                <c:pt idx="16">
                  <c:v>1116.5583820343018</c:v>
                </c:pt>
                <c:pt idx="17">
                  <c:v>1047.2999477386475</c:v>
                </c:pt>
                <c:pt idx="18">
                  <c:v>1075.5325145721436</c:v>
                </c:pt>
                <c:pt idx="19">
                  <c:v>1171.8682870864868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23-4ECF-BF77-5C05BB2597E8}"/>
            </c:ext>
          </c:extLst>
        </c:ser>
        <c:ser>
          <c:idx val="4"/>
          <c:order val="4"/>
          <c:tx>
            <c:strRef>
              <c:f>Sheet1!$F$57</c:f>
              <c:strCache>
                <c:ptCount val="1"/>
                <c:pt idx="0">
                  <c:v>Pflege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Sheet1!$A$58:$A$77</c:f>
              <c:strCache>
                <c:ptCount val="20"/>
                <c:pt idx="0">
                  <c:v>20191</c:v>
                </c:pt>
                <c:pt idx="1">
                  <c:v>20192</c:v>
                </c:pt>
                <c:pt idx="2">
                  <c:v>20193</c:v>
                </c:pt>
                <c:pt idx="3">
                  <c:v>20194</c:v>
                </c:pt>
                <c:pt idx="4">
                  <c:v>20201</c:v>
                </c:pt>
                <c:pt idx="5">
                  <c:v>20202</c:v>
                </c:pt>
                <c:pt idx="6">
                  <c:v>20203</c:v>
                </c:pt>
                <c:pt idx="7">
                  <c:v>20204</c:v>
                </c:pt>
                <c:pt idx="8">
                  <c:v>20211</c:v>
                </c:pt>
                <c:pt idx="9">
                  <c:v>20212</c:v>
                </c:pt>
                <c:pt idx="10">
                  <c:v>20213</c:v>
                </c:pt>
                <c:pt idx="11">
                  <c:v>20214</c:v>
                </c:pt>
                <c:pt idx="12">
                  <c:v>20221</c:v>
                </c:pt>
                <c:pt idx="13">
                  <c:v>20222</c:v>
                </c:pt>
                <c:pt idx="14">
                  <c:v>20223</c:v>
                </c:pt>
                <c:pt idx="15">
                  <c:v>20224</c:v>
                </c:pt>
                <c:pt idx="16">
                  <c:v>20231</c:v>
                </c:pt>
                <c:pt idx="17">
                  <c:v>20232</c:v>
                </c:pt>
                <c:pt idx="18">
                  <c:v>20233</c:v>
                </c:pt>
                <c:pt idx="19">
                  <c:v>20234</c:v>
                </c:pt>
              </c:strCache>
            </c:strRef>
          </c:cat>
          <c:val>
            <c:numRef>
              <c:f>Sheet1!$F$58:$F$77</c:f>
              <c:numCache>
                <c:formatCode>0</c:formatCode>
                <c:ptCount val="20"/>
                <c:pt idx="0">
                  <c:v>3312.279296875</c:v>
                </c:pt>
                <c:pt idx="1">
                  <c:v>3171.802734375</c:v>
                </c:pt>
                <c:pt idx="2">
                  <c:v>3186.093994140625</c:v>
                </c:pt>
                <c:pt idx="3">
                  <c:v>3161.694580078125</c:v>
                </c:pt>
                <c:pt idx="4">
                  <c:v>3146.4248046875</c:v>
                </c:pt>
                <c:pt idx="5">
                  <c:v>3042.8544921875</c:v>
                </c:pt>
                <c:pt idx="6">
                  <c:v>3154.49853515625</c:v>
                </c:pt>
                <c:pt idx="7">
                  <c:v>3120.54150390625</c:v>
                </c:pt>
                <c:pt idx="8">
                  <c:v>3041.64892578125</c:v>
                </c:pt>
                <c:pt idx="9">
                  <c:v>3088.248046875</c:v>
                </c:pt>
                <c:pt idx="10">
                  <c:v>3131.347900390625</c:v>
                </c:pt>
                <c:pt idx="11">
                  <c:v>3081.1259765625</c:v>
                </c:pt>
                <c:pt idx="12">
                  <c:v>3282.822998046875</c:v>
                </c:pt>
                <c:pt idx="13">
                  <c:v>3275.165771484375</c:v>
                </c:pt>
                <c:pt idx="14">
                  <c:v>3294.56982421875</c:v>
                </c:pt>
                <c:pt idx="15">
                  <c:v>3267.195068359375</c:v>
                </c:pt>
                <c:pt idx="16">
                  <c:v>3301.6123046875</c:v>
                </c:pt>
                <c:pt idx="17">
                  <c:v>3293.270751953125</c:v>
                </c:pt>
                <c:pt idx="18">
                  <c:v>3306.782470703125</c:v>
                </c:pt>
                <c:pt idx="19">
                  <c:v>3230.918701171875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23-4ECF-BF77-5C05BB2597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3192463"/>
        <c:axId val="1613191631"/>
      </c:barChart>
      <c:catAx>
        <c:axId val="161319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13191631"/>
        <c:crosses val="autoZero"/>
        <c:auto val="1"/>
        <c:lblAlgn val="ctr"/>
        <c:lblOffset val="100"/>
        <c:noMultiLvlLbl val="0"/>
      </c:catAx>
      <c:valAx>
        <c:axId val="1613191631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1319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Sheet1!$B$30</c:f>
              <c:strCache>
                <c:ptCount val="1"/>
                <c:pt idx="0">
                  <c:v>Ambulant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Sheet1!$A$31:$A$55</c:f>
              <c:numCache>
                <c:formatCode>0</c:formatCode>
                <c:ptCount val="25"/>
                <c:pt idx="0">
                  <c:v>-12</c:v>
                </c:pt>
                <c:pt idx="1">
                  <c:v>-11</c:v>
                </c:pt>
                <c:pt idx="2">
                  <c:v>-10</c:v>
                </c:pt>
                <c:pt idx="3">
                  <c:v>-9</c:v>
                </c:pt>
                <c:pt idx="4">
                  <c:v>-8</c:v>
                </c:pt>
                <c:pt idx="5">
                  <c:v>-7</c:v>
                </c:pt>
                <c:pt idx="6">
                  <c:v>-6</c:v>
                </c:pt>
                <c:pt idx="7">
                  <c:v>-5</c:v>
                </c:pt>
                <c:pt idx="8">
                  <c:v>-4</c:v>
                </c:pt>
                <c:pt idx="9">
                  <c:v>-3</c:v>
                </c:pt>
                <c:pt idx="10">
                  <c:v>-2</c:v>
                </c:pt>
                <c:pt idx="11">
                  <c:v>-1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</c:numCache>
            </c:numRef>
          </c:cat>
          <c:val>
            <c:numRef>
              <c:f>Sheet1!$B$31:$B$55</c:f>
              <c:numCache>
                <c:formatCode>0</c:formatCode>
                <c:ptCount val="25"/>
                <c:pt idx="0">
                  <c:v>273.50823974609375</c:v>
                </c:pt>
                <c:pt idx="1">
                  <c:v>271.51824951171875</c:v>
                </c:pt>
                <c:pt idx="2">
                  <c:v>269.29238891601563</c:v>
                </c:pt>
                <c:pt idx="3">
                  <c:v>269.52713012695313</c:v>
                </c:pt>
                <c:pt idx="4">
                  <c:v>270.33041381835938</c:v>
                </c:pt>
                <c:pt idx="5">
                  <c:v>269.23654174804688</c:v>
                </c:pt>
                <c:pt idx="6">
                  <c:v>268.98324584960938</c:v>
                </c:pt>
                <c:pt idx="7">
                  <c:v>269.10006713867188</c:v>
                </c:pt>
                <c:pt idx="8">
                  <c:v>271.715576171875</c:v>
                </c:pt>
                <c:pt idx="9">
                  <c:v>268.22406005859375</c:v>
                </c:pt>
                <c:pt idx="10">
                  <c:v>273.48785400390625</c:v>
                </c:pt>
                <c:pt idx="11">
                  <c:v>288.9449462890625</c:v>
                </c:pt>
                <c:pt idx="12">
                  <c:v>406.1873779296875</c:v>
                </c:pt>
                <c:pt idx="13">
                  <c:v>361.294677734375</c:v>
                </c:pt>
                <c:pt idx="14">
                  <c:v>343.25070190429688</c:v>
                </c:pt>
                <c:pt idx="15">
                  <c:v>332.57281494140625</c:v>
                </c:pt>
                <c:pt idx="16">
                  <c:v>326.98724365234375</c:v>
                </c:pt>
                <c:pt idx="17">
                  <c:v>322.46298217773438</c:v>
                </c:pt>
                <c:pt idx="18">
                  <c:v>320.951904296875</c:v>
                </c:pt>
                <c:pt idx="19">
                  <c:v>318.19802856445313</c:v>
                </c:pt>
                <c:pt idx="20">
                  <c:v>318.2711181640625</c:v>
                </c:pt>
                <c:pt idx="21">
                  <c:v>317.80450439453125</c:v>
                </c:pt>
                <c:pt idx="22">
                  <c:v>318.1090087890625</c:v>
                </c:pt>
                <c:pt idx="23">
                  <c:v>315.423828125</c:v>
                </c:pt>
                <c:pt idx="24">
                  <c:v>317.00765991210938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C-433D-A6C5-6CC20E69D812}"/>
            </c:ext>
          </c:extLst>
        </c:ser>
        <c:ser>
          <c:idx val="1"/>
          <c:order val="1"/>
          <c:tx>
            <c:strRef>
              <c:f>Sheet1!$C$30</c:f>
              <c:strCache>
                <c:ptCount val="1"/>
                <c:pt idx="0">
                  <c:v>Medikamente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Sheet1!$A$31:$A$55</c:f>
              <c:numCache>
                <c:formatCode>0</c:formatCode>
                <c:ptCount val="25"/>
                <c:pt idx="0">
                  <c:v>-12</c:v>
                </c:pt>
                <c:pt idx="1">
                  <c:v>-11</c:v>
                </c:pt>
                <c:pt idx="2">
                  <c:v>-10</c:v>
                </c:pt>
                <c:pt idx="3">
                  <c:v>-9</c:v>
                </c:pt>
                <c:pt idx="4">
                  <c:v>-8</c:v>
                </c:pt>
                <c:pt idx="5">
                  <c:v>-7</c:v>
                </c:pt>
                <c:pt idx="6">
                  <c:v>-6</c:v>
                </c:pt>
                <c:pt idx="7">
                  <c:v>-5</c:v>
                </c:pt>
                <c:pt idx="8">
                  <c:v>-4</c:v>
                </c:pt>
                <c:pt idx="9">
                  <c:v>-3</c:v>
                </c:pt>
                <c:pt idx="10">
                  <c:v>-2</c:v>
                </c:pt>
                <c:pt idx="11">
                  <c:v>-1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</c:numCache>
            </c:numRef>
          </c:cat>
          <c:val>
            <c:numRef>
              <c:f>Sheet1!$C$31:$C$55</c:f>
              <c:numCache>
                <c:formatCode>0</c:formatCode>
                <c:ptCount val="25"/>
                <c:pt idx="0">
                  <c:v>304.17694091796875</c:v>
                </c:pt>
                <c:pt idx="1">
                  <c:v>309.31207275390625</c:v>
                </c:pt>
                <c:pt idx="2">
                  <c:v>311.97860717773438</c:v>
                </c:pt>
                <c:pt idx="3">
                  <c:v>315.42959594726563</c:v>
                </c:pt>
                <c:pt idx="4">
                  <c:v>321.2923583984375</c:v>
                </c:pt>
                <c:pt idx="5">
                  <c:v>325.49530029296875</c:v>
                </c:pt>
                <c:pt idx="6">
                  <c:v>331.20040893554688</c:v>
                </c:pt>
                <c:pt idx="7">
                  <c:v>336.69253540039063</c:v>
                </c:pt>
                <c:pt idx="8">
                  <c:v>345.01123046875</c:v>
                </c:pt>
                <c:pt idx="9">
                  <c:v>349.58859252929688</c:v>
                </c:pt>
                <c:pt idx="10">
                  <c:v>360.03997802734375</c:v>
                </c:pt>
                <c:pt idx="11">
                  <c:v>375.76129150390625</c:v>
                </c:pt>
                <c:pt idx="12">
                  <c:v>456.77301025390625</c:v>
                </c:pt>
                <c:pt idx="13">
                  <c:v>439.42221069335938</c:v>
                </c:pt>
                <c:pt idx="14">
                  <c:v>428.28298950195313</c:v>
                </c:pt>
                <c:pt idx="15">
                  <c:v>420.53952026367188</c:v>
                </c:pt>
                <c:pt idx="16">
                  <c:v>414.37969970703125</c:v>
                </c:pt>
                <c:pt idx="17">
                  <c:v>409.84677124023438</c:v>
                </c:pt>
                <c:pt idx="18">
                  <c:v>408.53396606445313</c:v>
                </c:pt>
                <c:pt idx="19">
                  <c:v>405.45950317382813</c:v>
                </c:pt>
                <c:pt idx="20">
                  <c:v>402.87646484375</c:v>
                </c:pt>
                <c:pt idx="21">
                  <c:v>403.555908203125</c:v>
                </c:pt>
                <c:pt idx="22">
                  <c:v>403.62838745117188</c:v>
                </c:pt>
                <c:pt idx="23">
                  <c:v>401.33428955078125</c:v>
                </c:pt>
                <c:pt idx="24">
                  <c:v>400.39691162109375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C-433D-A6C5-6CC20E69D812}"/>
            </c:ext>
          </c:extLst>
        </c:ser>
        <c:ser>
          <c:idx val="2"/>
          <c:order val="2"/>
          <c:tx>
            <c:strRef>
              <c:f>Sheet1!$D$30</c:f>
              <c:strCache>
                <c:ptCount val="1"/>
                <c:pt idx="0">
                  <c:v>Sonstige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Sheet1!$A$31:$A$55</c:f>
              <c:numCache>
                <c:formatCode>0</c:formatCode>
                <c:ptCount val="25"/>
                <c:pt idx="0">
                  <c:v>-12</c:v>
                </c:pt>
                <c:pt idx="1">
                  <c:v>-11</c:v>
                </c:pt>
                <c:pt idx="2">
                  <c:v>-10</c:v>
                </c:pt>
                <c:pt idx="3">
                  <c:v>-9</c:v>
                </c:pt>
                <c:pt idx="4">
                  <c:v>-8</c:v>
                </c:pt>
                <c:pt idx="5">
                  <c:v>-7</c:v>
                </c:pt>
                <c:pt idx="6">
                  <c:v>-6</c:v>
                </c:pt>
                <c:pt idx="7">
                  <c:v>-5</c:v>
                </c:pt>
                <c:pt idx="8">
                  <c:v>-4</c:v>
                </c:pt>
                <c:pt idx="9">
                  <c:v>-3</c:v>
                </c:pt>
                <c:pt idx="10">
                  <c:v>-2</c:v>
                </c:pt>
                <c:pt idx="11">
                  <c:v>-1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</c:numCache>
            </c:numRef>
          </c:cat>
          <c:val>
            <c:numRef>
              <c:f>Sheet1!$D$31:$D$55</c:f>
              <c:numCache>
                <c:formatCode>0</c:formatCode>
                <c:ptCount val="25"/>
                <c:pt idx="0">
                  <c:v>264.02975463867188</c:v>
                </c:pt>
                <c:pt idx="1">
                  <c:v>275.0670166015625</c:v>
                </c:pt>
                <c:pt idx="2">
                  <c:v>280.58560180664063</c:v>
                </c:pt>
                <c:pt idx="3">
                  <c:v>292.463134765625</c:v>
                </c:pt>
                <c:pt idx="4">
                  <c:v>304.76870727539063</c:v>
                </c:pt>
                <c:pt idx="5">
                  <c:v>310.34619140625</c:v>
                </c:pt>
                <c:pt idx="6">
                  <c:v>329.60305786132813</c:v>
                </c:pt>
                <c:pt idx="7">
                  <c:v>342.03271484375</c:v>
                </c:pt>
                <c:pt idx="8">
                  <c:v>363.52215576171875</c:v>
                </c:pt>
                <c:pt idx="9">
                  <c:v>383.13223266601563</c:v>
                </c:pt>
                <c:pt idx="10">
                  <c:v>435.33767700195313</c:v>
                </c:pt>
                <c:pt idx="11">
                  <c:v>567.50677490234375</c:v>
                </c:pt>
                <c:pt idx="12">
                  <c:v>784.24005126953125</c:v>
                </c:pt>
                <c:pt idx="13">
                  <c:v>605.6231689453125</c:v>
                </c:pt>
                <c:pt idx="14">
                  <c:v>576.88751220703125</c:v>
                </c:pt>
                <c:pt idx="15">
                  <c:v>557.650146484375</c:v>
                </c:pt>
                <c:pt idx="16">
                  <c:v>544.128173828125</c:v>
                </c:pt>
                <c:pt idx="17">
                  <c:v>534.65997314453125</c:v>
                </c:pt>
                <c:pt idx="18">
                  <c:v>532.12762451171875</c:v>
                </c:pt>
                <c:pt idx="19">
                  <c:v>522.83648681640625</c:v>
                </c:pt>
                <c:pt idx="20">
                  <c:v>529.91876220703125</c:v>
                </c:pt>
                <c:pt idx="21">
                  <c:v>524.68572998046875</c:v>
                </c:pt>
                <c:pt idx="22">
                  <c:v>525.84808349609375</c:v>
                </c:pt>
                <c:pt idx="23">
                  <c:v>518.347900390625</c:v>
                </c:pt>
                <c:pt idx="24">
                  <c:v>522.76953125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EC-433D-A6C5-6CC20E69D812}"/>
            </c:ext>
          </c:extLst>
        </c:ser>
        <c:ser>
          <c:idx val="3"/>
          <c:order val="3"/>
          <c:tx>
            <c:strRef>
              <c:f>Sheet1!$E$30</c:f>
              <c:strCache>
                <c:ptCount val="1"/>
                <c:pt idx="0">
                  <c:v>Krankenhaus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Sheet1!$A$31:$A$55</c:f>
              <c:numCache>
                <c:formatCode>0</c:formatCode>
                <c:ptCount val="25"/>
                <c:pt idx="0">
                  <c:v>-12</c:v>
                </c:pt>
                <c:pt idx="1">
                  <c:v>-11</c:v>
                </c:pt>
                <c:pt idx="2">
                  <c:v>-10</c:v>
                </c:pt>
                <c:pt idx="3">
                  <c:v>-9</c:v>
                </c:pt>
                <c:pt idx="4">
                  <c:v>-8</c:v>
                </c:pt>
                <c:pt idx="5">
                  <c:v>-7</c:v>
                </c:pt>
                <c:pt idx="6">
                  <c:v>-6</c:v>
                </c:pt>
                <c:pt idx="7">
                  <c:v>-5</c:v>
                </c:pt>
                <c:pt idx="8">
                  <c:v>-4</c:v>
                </c:pt>
                <c:pt idx="9">
                  <c:v>-3</c:v>
                </c:pt>
                <c:pt idx="10">
                  <c:v>-2</c:v>
                </c:pt>
                <c:pt idx="11">
                  <c:v>-1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</c:numCache>
            </c:numRef>
          </c:cat>
          <c:val>
            <c:numRef>
              <c:f>Sheet1!$E$31:$E$55</c:f>
              <c:numCache>
                <c:formatCode>0</c:formatCode>
                <c:ptCount val="25"/>
                <c:pt idx="0">
                  <c:v>703.2493896484375</c:v>
                </c:pt>
                <c:pt idx="1">
                  <c:v>720.708740234375</c:v>
                </c:pt>
                <c:pt idx="2">
                  <c:v>714.57720947265625</c:v>
                </c:pt>
                <c:pt idx="3">
                  <c:v>749.3109130859375</c:v>
                </c:pt>
                <c:pt idx="4">
                  <c:v>756.780029296875</c:v>
                </c:pt>
                <c:pt idx="5">
                  <c:v>769.76544189453125</c:v>
                </c:pt>
                <c:pt idx="6">
                  <c:v>793.6798095703125</c:v>
                </c:pt>
                <c:pt idx="7">
                  <c:v>830.7532958984375</c:v>
                </c:pt>
                <c:pt idx="8">
                  <c:v>890.20428466796875</c:v>
                </c:pt>
                <c:pt idx="9">
                  <c:v>989.00457763671875</c:v>
                </c:pt>
                <c:pt idx="10">
                  <c:v>1271.8258056640625</c:v>
                </c:pt>
                <c:pt idx="11">
                  <c:v>2240.54541015625</c:v>
                </c:pt>
                <c:pt idx="12">
                  <c:v>2993.396484375</c:v>
                </c:pt>
                <c:pt idx="13">
                  <c:v>1445.55810546875</c:v>
                </c:pt>
                <c:pt idx="14">
                  <c:v>1234.5208740234375</c:v>
                </c:pt>
                <c:pt idx="15">
                  <c:v>1135.168701171875</c:v>
                </c:pt>
                <c:pt idx="16">
                  <c:v>1059.09130859375</c:v>
                </c:pt>
                <c:pt idx="17">
                  <c:v>1028.67236328125</c:v>
                </c:pt>
                <c:pt idx="18">
                  <c:v>1026.6044921875</c:v>
                </c:pt>
                <c:pt idx="19">
                  <c:v>1018.6461791992188</c:v>
                </c:pt>
                <c:pt idx="20">
                  <c:v>1000.8955688476563</c:v>
                </c:pt>
                <c:pt idx="21">
                  <c:v>983.8707275390625</c:v>
                </c:pt>
                <c:pt idx="22">
                  <c:v>988.3892822265625</c:v>
                </c:pt>
                <c:pt idx="23">
                  <c:v>967.49200439453125</c:v>
                </c:pt>
                <c:pt idx="24">
                  <c:v>972.81976318359375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EC-433D-A6C5-6CC20E69D812}"/>
            </c:ext>
          </c:extLst>
        </c:ser>
        <c:ser>
          <c:idx val="4"/>
          <c:order val="4"/>
          <c:tx>
            <c:strRef>
              <c:f>Sheet1!$F$30</c:f>
              <c:strCache>
                <c:ptCount val="1"/>
                <c:pt idx="0">
                  <c:v>Pflege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Sheet1!$A$31:$A$55</c:f>
              <c:numCache>
                <c:formatCode>0</c:formatCode>
                <c:ptCount val="25"/>
                <c:pt idx="0">
                  <c:v>-12</c:v>
                </c:pt>
                <c:pt idx="1">
                  <c:v>-11</c:v>
                </c:pt>
                <c:pt idx="2">
                  <c:v>-10</c:v>
                </c:pt>
                <c:pt idx="3">
                  <c:v>-9</c:v>
                </c:pt>
                <c:pt idx="4">
                  <c:v>-8</c:v>
                </c:pt>
                <c:pt idx="5">
                  <c:v>-7</c:v>
                </c:pt>
                <c:pt idx="6">
                  <c:v>-6</c:v>
                </c:pt>
                <c:pt idx="7">
                  <c:v>-5</c:v>
                </c:pt>
                <c:pt idx="8">
                  <c:v>-4</c:v>
                </c:pt>
                <c:pt idx="9">
                  <c:v>-3</c:v>
                </c:pt>
                <c:pt idx="10">
                  <c:v>-2</c:v>
                </c:pt>
                <c:pt idx="11">
                  <c:v>-1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  <c:pt idx="22">
                  <c:v>10</c:v>
                </c:pt>
                <c:pt idx="23">
                  <c:v>11</c:v>
                </c:pt>
                <c:pt idx="24">
                  <c:v>12</c:v>
                </c:pt>
              </c:numCache>
            </c:numRef>
          </c:cat>
          <c:val>
            <c:numRef>
              <c:f>Sheet1!$F$31:$F$55</c:f>
              <c:numCache>
                <c:formatCode>0</c:formatCode>
                <c:ptCount val="25"/>
                <c:pt idx="0">
                  <c:v>710.64312744140625</c:v>
                </c:pt>
                <c:pt idx="1">
                  <c:v>756.57025146484375</c:v>
                </c:pt>
                <c:pt idx="2">
                  <c:v>812.24310302734375</c:v>
                </c:pt>
                <c:pt idx="3">
                  <c:v>874.39739990234375</c:v>
                </c:pt>
                <c:pt idx="4">
                  <c:v>954.1173095703125</c:v>
                </c:pt>
                <c:pt idx="5">
                  <c:v>1035.543701171875</c:v>
                </c:pt>
                <c:pt idx="6">
                  <c:v>1125.5653076171875</c:v>
                </c:pt>
                <c:pt idx="7">
                  <c:v>1232.132568359375</c:v>
                </c:pt>
                <c:pt idx="8">
                  <c:v>1354.5369873046875</c:v>
                </c:pt>
                <c:pt idx="9">
                  <c:v>1483.2646484375</c:v>
                </c:pt>
                <c:pt idx="10">
                  <c:v>1655.2056884765625</c:v>
                </c:pt>
                <c:pt idx="11">
                  <c:v>1935.0526123046875</c:v>
                </c:pt>
                <c:pt idx="12">
                  <c:v>2689.35107421875</c:v>
                </c:pt>
                <c:pt idx="13">
                  <c:v>2942.90576171875</c:v>
                </c:pt>
                <c:pt idx="14">
                  <c:v>2954.62255859375</c:v>
                </c:pt>
                <c:pt idx="15">
                  <c:v>2979.930908203125</c:v>
                </c:pt>
                <c:pt idx="16">
                  <c:v>3012.207763671875</c:v>
                </c:pt>
                <c:pt idx="17">
                  <c:v>3085.2607421875</c:v>
                </c:pt>
                <c:pt idx="18">
                  <c:v>3143.284912109375</c:v>
                </c:pt>
                <c:pt idx="19">
                  <c:v>3192.428466796875</c:v>
                </c:pt>
                <c:pt idx="20">
                  <c:v>3267.103759765625</c:v>
                </c:pt>
                <c:pt idx="21">
                  <c:v>3332.12060546875</c:v>
                </c:pt>
                <c:pt idx="22">
                  <c:v>3348.76416015625</c:v>
                </c:pt>
                <c:pt idx="23">
                  <c:v>3376.30419921875</c:v>
                </c:pt>
                <c:pt idx="24">
                  <c:v>3386.818359375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EC-433D-A6C5-6CC20E69D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8133984"/>
        <c:axId val="618121088"/>
      </c:barChart>
      <c:catAx>
        <c:axId val="61813398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18121088"/>
        <c:crosses val="autoZero"/>
        <c:auto val="1"/>
        <c:lblAlgn val="ctr"/>
        <c:lblOffset val="100"/>
        <c:noMultiLvlLbl val="0"/>
      </c:catAx>
      <c:valAx>
        <c:axId val="61812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1813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813708563318125E-2"/>
          <c:y val="4.3136970103437484E-2"/>
          <c:w val="0.90663051923459281"/>
          <c:h val="0.72433949058183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Sheet1!$B$21</c:f>
              <c:strCache>
                <c:ptCount val="1"/>
                <c:pt idx="0">
                  <c:v>amb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Sheet1!$A$22:$A$38</c:f>
              <c:numCache>
                <c:formatCode>0</c:formatCode>
                <c:ptCount val="17"/>
                <c:pt idx="0">
                  <c:v>-16</c:v>
                </c:pt>
                <c:pt idx="1">
                  <c:v>-15</c:v>
                </c:pt>
                <c:pt idx="2">
                  <c:v>-14</c:v>
                </c:pt>
                <c:pt idx="3">
                  <c:v>-13</c:v>
                </c:pt>
                <c:pt idx="4">
                  <c:v>-12</c:v>
                </c:pt>
                <c:pt idx="5">
                  <c:v>-11</c:v>
                </c:pt>
                <c:pt idx="6">
                  <c:v>-10</c:v>
                </c:pt>
                <c:pt idx="7">
                  <c:v>-9</c:v>
                </c:pt>
                <c:pt idx="8">
                  <c:v>-8</c:v>
                </c:pt>
                <c:pt idx="9">
                  <c:v>-7</c:v>
                </c:pt>
                <c:pt idx="10">
                  <c:v>-6</c:v>
                </c:pt>
                <c:pt idx="11">
                  <c:v>-5</c:v>
                </c:pt>
                <c:pt idx="12">
                  <c:v>-4</c:v>
                </c:pt>
                <c:pt idx="13">
                  <c:v>-3</c:v>
                </c:pt>
                <c:pt idx="14">
                  <c:v>-2</c:v>
                </c:pt>
                <c:pt idx="15">
                  <c:v>-1</c:v>
                </c:pt>
                <c:pt idx="16">
                  <c:v>0</c:v>
                </c:pt>
              </c:numCache>
            </c:numRef>
          </c:cat>
          <c:val>
            <c:numRef>
              <c:f>Sheet1!$B$22:$B$38</c:f>
              <c:numCache>
                <c:formatCode>0</c:formatCode>
                <c:ptCount val="17"/>
                <c:pt idx="0">
                  <c:v>298.51373291015625</c:v>
                </c:pt>
                <c:pt idx="1">
                  <c:v>300.86590576171875</c:v>
                </c:pt>
                <c:pt idx="2">
                  <c:v>302.269775390625</c:v>
                </c:pt>
                <c:pt idx="3">
                  <c:v>305.9842529296875</c:v>
                </c:pt>
                <c:pt idx="4">
                  <c:v>309.27630615234375</c:v>
                </c:pt>
                <c:pt idx="5">
                  <c:v>312.03973388671875</c:v>
                </c:pt>
                <c:pt idx="6">
                  <c:v>315.01907348632813</c:v>
                </c:pt>
                <c:pt idx="7">
                  <c:v>320.02584838867188</c:v>
                </c:pt>
                <c:pt idx="8">
                  <c:v>323.72738647460938</c:v>
                </c:pt>
                <c:pt idx="9">
                  <c:v>328.64187622070313</c:v>
                </c:pt>
                <c:pt idx="10">
                  <c:v>334.28524780273438</c:v>
                </c:pt>
                <c:pt idx="11">
                  <c:v>340.57357788085938</c:v>
                </c:pt>
                <c:pt idx="12">
                  <c:v>347.910888671875</c:v>
                </c:pt>
                <c:pt idx="13">
                  <c:v>357.82720947265625</c:v>
                </c:pt>
                <c:pt idx="14">
                  <c:v>375.49618530273438</c:v>
                </c:pt>
                <c:pt idx="15">
                  <c:v>424.83663940429688</c:v>
                </c:pt>
                <c:pt idx="16">
                  <c:v>363.2821044921875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78-480A-8099-CE60A7C762FA}"/>
            </c:ext>
          </c:extLst>
        </c:ser>
        <c:ser>
          <c:idx val="2"/>
          <c:order val="2"/>
          <c:tx>
            <c:strRef>
              <c:f>Sheet1!$C$21</c:f>
              <c:strCache>
                <c:ptCount val="1"/>
                <c:pt idx="0">
                  <c:v>med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Sheet1!$A$22:$A$38</c:f>
              <c:numCache>
                <c:formatCode>0</c:formatCode>
                <c:ptCount val="17"/>
                <c:pt idx="0">
                  <c:v>-16</c:v>
                </c:pt>
                <c:pt idx="1">
                  <c:v>-15</c:v>
                </c:pt>
                <c:pt idx="2">
                  <c:v>-14</c:v>
                </c:pt>
                <c:pt idx="3">
                  <c:v>-13</c:v>
                </c:pt>
                <c:pt idx="4">
                  <c:v>-12</c:v>
                </c:pt>
                <c:pt idx="5">
                  <c:v>-11</c:v>
                </c:pt>
                <c:pt idx="6">
                  <c:v>-10</c:v>
                </c:pt>
                <c:pt idx="7">
                  <c:v>-9</c:v>
                </c:pt>
                <c:pt idx="8">
                  <c:v>-8</c:v>
                </c:pt>
                <c:pt idx="9">
                  <c:v>-7</c:v>
                </c:pt>
                <c:pt idx="10">
                  <c:v>-6</c:v>
                </c:pt>
                <c:pt idx="11">
                  <c:v>-5</c:v>
                </c:pt>
                <c:pt idx="12">
                  <c:v>-4</c:v>
                </c:pt>
                <c:pt idx="13">
                  <c:v>-3</c:v>
                </c:pt>
                <c:pt idx="14">
                  <c:v>-2</c:v>
                </c:pt>
                <c:pt idx="15">
                  <c:v>-1</c:v>
                </c:pt>
                <c:pt idx="16">
                  <c:v>0</c:v>
                </c:pt>
              </c:numCache>
            </c:numRef>
          </c:cat>
          <c:val>
            <c:numRef>
              <c:f>Sheet1!$C$22:$C$38</c:f>
              <c:numCache>
                <c:formatCode>0</c:formatCode>
                <c:ptCount val="17"/>
                <c:pt idx="0">
                  <c:v>388.554443359375</c:v>
                </c:pt>
                <c:pt idx="1">
                  <c:v>394.828125</c:v>
                </c:pt>
                <c:pt idx="2">
                  <c:v>401.15017700195313</c:v>
                </c:pt>
                <c:pt idx="3">
                  <c:v>409.42318725585938</c:v>
                </c:pt>
                <c:pt idx="4">
                  <c:v>416.570068359375</c:v>
                </c:pt>
                <c:pt idx="5">
                  <c:v>425.37179565429688</c:v>
                </c:pt>
                <c:pt idx="6">
                  <c:v>434.43057250976563</c:v>
                </c:pt>
                <c:pt idx="7">
                  <c:v>442.49832153320313</c:v>
                </c:pt>
                <c:pt idx="8">
                  <c:v>450.91259765625</c:v>
                </c:pt>
                <c:pt idx="9">
                  <c:v>459.64105224609375</c:v>
                </c:pt>
                <c:pt idx="10">
                  <c:v>472.123779296875</c:v>
                </c:pt>
                <c:pt idx="11">
                  <c:v>482.21255493164063</c:v>
                </c:pt>
                <c:pt idx="12">
                  <c:v>497.15402221679688</c:v>
                </c:pt>
                <c:pt idx="13">
                  <c:v>515.66888427734375</c:v>
                </c:pt>
                <c:pt idx="14">
                  <c:v>546.3111572265625</c:v>
                </c:pt>
                <c:pt idx="15">
                  <c:v>623.0684814453125</c:v>
                </c:pt>
                <c:pt idx="16">
                  <c:v>378.47946166992188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78-480A-8099-CE60A7C762FA}"/>
            </c:ext>
          </c:extLst>
        </c:ser>
        <c:ser>
          <c:idx val="3"/>
          <c:order val="3"/>
          <c:tx>
            <c:strRef>
              <c:f>Sheet1!$D$21</c:f>
              <c:strCache>
                <c:ptCount val="1"/>
                <c:pt idx="0">
                  <c:v>sonst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Sheet1!$A$22:$A$38</c:f>
              <c:numCache>
                <c:formatCode>0</c:formatCode>
                <c:ptCount val="17"/>
                <c:pt idx="0">
                  <c:v>-16</c:v>
                </c:pt>
                <c:pt idx="1">
                  <c:v>-15</c:v>
                </c:pt>
                <c:pt idx="2">
                  <c:v>-14</c:v>
                </c:pt>
                <c:pt idx="3">
                  <c:v>-13</c:v>
                </c:pt>
                <c:pt idx="4">
                  <c:v>-12</c:v>
                </c:pt>
                <c:pt idx="5">
                  <c:v>-11</c:v>
                </c:pt>
                <c:pt idx="6">
                  <c:v>-10</c:v>
                </c:pt>
                <c:pt idx="7">
                  <c:v>-9</c:v>
                </c:pt>
                <c:pt idx="8">
                  <c:v>-8</c:v>
                </c:pt>
                <c:pt idx="9">
                  <c:v>-7</c:v>
                </c:pt>
                <c:pt idx="10">
                  <c:v>-6</c:v>
                </c:pt>
                <c:pt idx="11">
                  <c:v>-5</c:v>
                </c:pt>
                <c:pt idx="12">
                  <c:v>-4</c:v>
                </c:pt>
                <c:pt idx="13">
                  <c:v>-3</c:v>
                </c:pt>
                <c:pt idx="14">
                  <c:v>-2</c:v>
                </c:pt>
                <c:pt idx="15">
                  <c:v>-1</c:v>
                </c:pt>
                <c:pt idx="16">
                  <c:v>0</c:v>
                </c:pt>
              </c:numCache>
            </c:numRef>
          </c:cat>
          <c:val>
            <c:numRef>
              <c:f>Sheet1!$D$22:$D$38</c:f>
              <c:numCache>
                <c:formatCode>0</c:formatCode>
                <c:ptCount val="17"/>
                <c:pt idx="0">
                  <c:v>389.21356201171875</c:v>
                </c:pt>
                <c:pt idx="1">
                  <c:v>401.71514892578125</c:v>
                </c:pt>
                <c:pt idx="2">
                  <c:v>411.575927734375</c:v>
                </c:pt>
                <c:pt idx="3">
                  <c:v>440.744873046875</c:v>
                </c:pt>
                <c:pt idx="4">
                  <c:v>453.662353515625</c:v>
                </c:pt>
                <c:pt idx="5">
                  <c:v>474.41836547851563</c:v>
                </c:pt>
                <c:pt idx="6">
                  <c:v>491.9111328125</c:v>
                </c:pt>
                <c:pt idx="7">
                  <c:v>518.90521240234375</c:v>
                </c:pt>
                <c:pt idx="8">
                  <c:v>532.190185546875</c:v>
                </c:pt>
                <c:pt idx="9">
                  <c:v>550.70989990234375</c:v>
                </c:pt>
                <c:pt idx="10">
                  <c:v>570.82666015625</c:v>
                </c:pt>
                <c:pt idx="11">
                  <c:v>597.69439697265625</c:v>
                </c:pt>
                <c:pt idx="12">
                  <c:v>623.56640625</c:v>
                </c:pt>
                <c:pt idx="13">
                  <c:v>656.21685791015625</c:v>
                </c:pt>
                <c:pt idx="14">
                  <c:v>711.786865234375</c:v>
                </c:pt>
                <c:pt idx="15">
                  <c:v>860.96063232421875</c:v>
                </c:pt>
                <c:pt idx="16">
                  <c:v>725.5816650390625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78-480A-8099-CE60A7C762FA}"/>
            </c:ext>
          </c:extLst>
        </c:ser>
        <c:ser>
          <c:idx val="4"/>
          <c:order val="4"/>
          <c:tx>
            <c:strRef>
              <c:f>Sheet1!$E$21</c:f>
              <c:strCache>
                <c:ptCount val="1"/>
                <c:pt idx="0">
                  <c:v>kh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Sheet1!$A$22:$A$38</c:f>
              <c:numCache>
                <c:formatCode>0</c:formatCode>
                <c:ptCount val="17"/>
                <c:pt idx="0">
                  <c:v>-16</c:v>
                </c:pt>
                <c:pt idx="1">
                  <c:v>-15</c:v>
                </c:pt>
                <c:pt idx="2">
                  <c:v>-14</c:v>
                </c:pt>
                <c:pt idx="3">
                  <c:v>-13</c:v>
                </c:pt>
                <c:pt idx="4">
                  <c:v>-12</c:v>
                </c:pt>
                <c:pt idx="5">
                  <c:v>-11</c:v>
                </c:pt>
                <c:pt idx="6">
                  <c:v>-10</c:v>
                </c:pt>
                <c:pt idx="7">
                  <c:v>-9</c:v>
                </c:pt>
                <c:pt idx="8">
                  <c:v>-8</c:v>
                </c:pt>
                <c:pt idx="9">
                  <c:v>-7</c:v>
                </c:pt>
                <c:pt idx="10">
                  <c:v>-6</c:v>
                </c:pt>
                <c:pt idx="11">
                  <c:v>-5</c:v>
                </c:pt>
                <c:pt idx="12">
                  <c:v>-4</c:v>
                </c:pt>
                <c:pt idx="13">
                  <c:v>-3</c:v>
                </c:pt>
                <c:pt idx="14">
                  <c:v>-2</c:v>
                </c:pt>
                <c:pt idx="15">
                  <c:v>-1</c:v>
                </c:pt>
                <c:pt idx="16">
                  <c:v>0</c:v>
                </c:pt>
              </c:numCache>
            </c:numRef>
          </c:cat>
          <c:val>
            <c:numRef>
              <c:f>Sheet1!$E$22:$E$38</c:f>
              <c:numCache>
                <c:formatCode>0</c:formatCode>
                <c:ptCount val="17"/>
                <c:pt idx="0">
                  <c:v>963.75665283203125</c:v>
                </c:pt>
                <c:pt idx="1">
                  <c:v>974.05950927734375</c:v>
                </c:pt>
                <c:pt idx="2">
                  <c:v>1004.2655029296875</c:v>
                </c:pt>
                <c:pt idx="3">
                  <c:v>1015.2452392578125</c:v>
                </c:pt>
                <c:pt idx="4">
                  <c:v>1032.360595703125</c:v>
                </c:pt>
                <c:pt idx="5">
                  <c:v>1061.3218994140625</c:v>
                </c:pt>
                <c:pt idx="6">
                  <c:v>1089.6090087890625</c:v>
                </c:pt>
                <c:pt idx="7">
                  <c:v>1117.8846435546875</c:v>
                </c:pt>
                <c:pt idx="8">
                  <c:v>1121.384033203125</c:v>
                </c:pt>
                <c:pt idx="9">
                  <c:v>1163.2255859375</c:v>
                </c:pt>
                <c:pt idx="10">
                  <c:v>1190.7708740234375</c:v>
                </c:pt>
                <c:pt idx="11">
                  <c:v>1243.29248046875</c:v>
                </c:pt>
                <c:pt idx="12">
                  <c:v>1319.20849609375</c:v>
                </c:pt>
                <c:pt idx="13">
                  <c:v>1454.7257080078125</c:v>
                </c:pt>
                <c:pt idx="14">
                  <c:v>1808.20703125</c:v>
                </c:pt>
                <c:pt idx="15">
                  <c:v>3224.082763671875</c:v>
                </c:pt>
                <c:pt idx="16">
                  <c:v>3323.683837890625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78-480A-8099-CE60A7C762FA}"/>
            </c:ext>
          </c:extLst>
        </c:ser>
        <c:ser>
          <c:idx val="5"/>
          <c:order val="5"/>
          <c:tx>
            <c:strRef>
              <c:f>Sheet1!$F$21</c:f>
              <c:strCache>
                <c:ptCount val="1"/>
                <c:pt idx="0">
                  <c:v>pfl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Sheet1!$A$22:$A$38</c:f>
              <c:numCache>
                <c:formatCode>0</c:formatCode>
                <c:ptCount val="17"/>
                <c:pt idx="0">
                  <c:v>-16</c:v>
                </c:pt>
                <c:pt idx="1">
                  <c:v>-15</c:v>
                </c:pt>
                <c:pt idx="2">
                  <c:v>-14</c:v>
                </c:pt>
                <c:pt idx="3">
                  <c:v>-13</c:v>
                </c:pt>
                <c:pt idx="4">
                  <c:v>-12</c:v>
                </c:pt>
                <c:pt idx="5">
                  <c:v>-11</c:v>
                </c:pt>
                <c:pt idx="6">
                  <c:v>-10</c:v>
                </c:pt>
                <c:pt idx="7">
                  <c:v>-9</c:v>
                </c:pt>
                <c:pt idx="8">
                  <c:v>-8</c:v>
                </c:pt>
                <c:pt idx="9">
                  <c:v>-7</c:v>
                </c:pt>
                <c:pt idx="10">
                  <c:v>-6</c:v>
                </c:pt>
                <c:pt idx="11">
                  <c:v>-5</c:v>
                </c:pt>
                <c:pt idx="12">
                  <c:v>-4</c:v>
                </c:pt>
                <c:pt idx="13">
                  <c:v>-3</c:v>
                </c:pt>
                <c:pt idx="14">
                  <c:v>-2</c:v>
                </c:pt>
                <c:pt idx="15">
                  <c:v>-1</c:v>
                </c:pt>
                <c:pt idx="16">
                  <c:v>0</c:v>
                </c:pt>
              </c:numCache>
            </c:numRef>
          </c:cat>
          <c:val>
            <c:numRef>
              <c:f>Sheet1!$F$22:$F$38</c:f>
              <c:numCache>
                <c:formatCode>0</c:formatCode>
                <c:ptCount val="17"/>
                <c:pt idx="0">
                  <c:v>2628.7392578125</c:v>
                </c:pt>
                <c:pt idx="1">
                  <c:v>2779.646240234375</c:v>
                </c:pt>
                <c:pt idx="2">
                  <c:v>2947.117431640625</c:v>
                </c:pt>
                <c:pt idx="3">
                  <c:v>3127.453369140625</c:v>
                </c:pt>
                <c:pt idx="4">
                  <c:v>3312.274658203125</c:v>
                </c:pt>
                <c:pt idx="5">
                  <c:v>3504.919921875</c:v>
                </c:pt>
                <c:pt idx="6">
                  <c:v>3710.520751953125</c:v>
                </c:pt>
                <c:pt idx="7">
                  <c:v>3931.2080078125</c:v>
                </c:pt>
                <c:pt idx="8">
                  <c:v>4150.447265625</c:v>
                </c:pt>
                <c:pt idx="9">
                  <c:v>4380.7626953125</c:v>
                </c:pt>
                <c:pt idx="10">
                  <c:v>4625.60986328125</c:v>
                </c:pt>
                <c:pt idx="11">
                  <c:v>4869.90869140625</c:v>
                </c:pt>
                <c:pt idx="12">
                  <c:v>5124.0419921875</c:v>
                </c:pt>
                <c:pt idx="13">
                  <c:v>5392.7509765625</c:v>
                </c:pt>
                <c:pt idx="14">
                  <c:v>5716.16064453125</c:v>
                </c:pt>
                <c:pt idx="15">
                  <c:v>6159.07275390625</c:v>
                </c:pt>
                <c:pt idx="16">
                  <c:v>3832.2626953125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78-480A-8099-CE60A7C76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4804080"/>
        <c:axId val="4448036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Sheet1!$A$21</c15:sqref>
                        </c15:formulaRef>
                      </c:ext>
                    </c:extLst>
                    <c:strCache>
                      <c:ptCount val="1"/>
                      <c:pt idx="0">
                        <c:v>rel_death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Sheet1!$A$22:$A$38</c15:sqref>
                        </c15:formulaRef>
                      </c:ext>
                    </c:extLst>
                    <c:numCache>
                      <c:formatCode>0</c:formatCode>
                      <c:ptCount val="17"/>
                      <c:pt idx="0">
                        <c:v>-16</c:v>
                      </c:pt>
                      <c:pt idx="1">
                        <c:v>-15</c:v>
                      </c:pt>
                      <c:pt idx="2">
                        <c:v>-14</c:v>
                      </c:pt>
                      <c:pt idx="3">
                        <c:v>-13</c:v>
                      </c:pt>
                      <c:pt idx="4">
                        <c:v>-12</c:v>
                      </c:pt>
                      <c:pt idx="5">
                        <c:v>-11</c:v>
                      </c:pt>
                      <c:pt idx="6">
                        <c:v>-10</c:v>
                      </c:pt>
                      <c:pt idx="7">
                        <c:v>-9</c:v>
                      </c:pt>
                      <c:pt idx="8">
                        <c:v>-8</c:v>
                      </c:pt>
                      <c:pt idx="9">
                        <c:v>-7</c:v>
                      </c:pt>
                      <c:pt idx="10">
                        <c:v>-6</c:v>
                      </c:pt>
                      <c:pt idx="11">
                        <c:v>-5</c:v>
                      </c:pt>
                      <c:pt idx="12">
                        <c:v>-4</c:v>
                      </c:pt>
                      <c:pt idx="13">
                        <c:v>-3</c:v>
                      </c:pt>
                      <c:pt idx="14">
                        <c:v>-2</c:v>
                      </c:pt>
                      <c:pt idx="15">
                        <c:v>-1</c:v>
                      </c:pt>
                      <c:pt idx="16">
                        <c:v>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Sheet1!$A$22:$A$38</c15:sqref>
                        </c15:formulaRef>
                      </c:ext>
                    </c:extLst>
                    <c:numCache>
                      <c:formatCode>0</c:formatCode>
                      <c:ptCount val="17"/>
                      <c:pt idx="0">
                        <c:v>-16</c:v>
                      </c:pt>
                      <c:pt idx="1">
                        <c:v>-15</c:v>
                      </c:pt>
                      <c:pt idx="2">
                        <c:v>-14</c:v>
                      </c:pt>
                      <c:pt idx="3">
                        <c:v>-13</c:v>
                      </c:pt>
                      <c:pt idx="4">
                        <c:v>-12</c:v>
                      </c:pt>
                      <c:pt idx="5">
                        <c:v>-11</c:v>
                      </c:pt>
                      <c:pt idx="6">
                        <c:v>-10</c:v>
                      </c:pt>
                      <c:pt idx="7">
                        <c:v>-9</c:v>
                      </c:pt>
                      <c:pt idx="8">
                        <c:v>-8</c:v>
                      </c:pt>
                      <c:pt idx="9">
                        <c:v>-7</c:v>
                      </c:pt>
                      <c:pt idx="10">
                        <c:v>-6</c:v>
                      </c:pt>
                      <c:pt idx="11">
                        <c:v>-5</c:v>
                      </c:pt>
                      <c:pt idx="12">
                        <c:v>-4</c:v>
                      </c:pt>
                      <c:pt idx="13">
                        <c:v>-3</c:v>
                      </c:pt>
                      <c:pt idx="14">
                        <c:v>-2</c:v>
                      </c:pt>
                      <c:pt idx="15">
                        <c:v>-1</c:v>
                      </c:pt>
                      <c:pt idx="16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BB78-480A-8099-CE60A7C762FA}"/>
                  </c:ext>
                </c:extLst>
              </c15:ser>
            </c15:filteredBarSeries>
          </c:ext>
        </c:extLst>
      </c:barChart>
      <c:catAx>
        <c:axId val="444804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dirty="0"/>
                  <a:t>Quartale vor dem Tod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44803664"/>
        <c:crosses val="autoZero"/>
        <c:auto val="1"/>
        <c:lblAlgn val="ctr"/>
        <c:lblOffset val="100"/>
        <c:noMultiLvlLbl val="0"/>
      </c:catAx>
      <c:valAx>
        <c:axId val="44480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4480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'adj_cost_plz (2)'!$B$1</c:f>
              <c:strCache>
                <c:ptCount val="1"/>
                <c:pt idx="0">
                  <c:v>margin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AF-4290-9033-97B0448A7482}"/>
              </c:ext>
            </c:extLst>
          </c:dPt>
          <c:dPt>
            <c:idx val="94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AF-4290-9033-97B0448A7482}"/>
              </c:ext>
            </c:extLst>
          </c:dPt>
          <c:dPt>
            <c:idx val="301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AF-4290-9033-97B0448A7482}"/>
              </c:ext>
            </c:extLst>
          </c:dPt>
          <c:dPt>
            <c:idx val="489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AF-4290-9033-97B0448A7482}"/>
              </c:ext>
            </c:extLst>
          </c:dPt>
          <c:dPt>
            <c:idx val="632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AF-4290-9033-97B0448A7482}"/>
              </c:ext>
            </c:extLst>
          </c:dPt>
          <c:val>
            <c:numRef>
              <c:f>'adj_cost_plz (2)'!$B$2:$B$640</c:f>
              <c:numCache>
                <c:formatCode>General</c:formatCode>
                <c:ptCount val="639"/>
                <c:pt idx="0">
                  <c:v>25958.59</c:v>
                </c:pt>
                <c:pt idx="1">
                  <c:v>26265.68</c:v>
                </c:pt>
                <c:pt idx="2">
                  <c:v>26346.89</c:v>
                </c:pt>
                <c:pt idx="3">
                  <c:v>26550.51</c:v>
                </c:pt>
                <c:pt idx="4">
                  <c:v>27398.95</c:v>
                </c:pt>
                <c:pt idx="5">
                  <c:v>27460.19</c:v>
                </c:pt>
                <c:pt idx="6">
                  <c:v>27494.52</c:v>
                </c:pt>
                <c:pt idx="7">
                  <c:v>27640</c:v>
                </c:pt>
                <c:pt idx="8">
                  <c:v>27654.080000000002</c:v>
                </c:pt>
                <c:pt idx="9">
                  <c:v>27676.14</c:v>
                </c:pt>
                <c:pt idx="10">
                  <c:v>27811.87</c:v>
                </c:pt>
                <c:pt idx="11">
                  <c:v>27831.46</c:v>
                </c:pt>
                <c:pt idx="12">
                  <c:v>27831.72</c:v>
                </c:pt>
                <c:pt idx="13">
                  <c:v>27968.41</c:v>
                </c:pt>
                <c:pt idx="14">
                  <c:v>28035.81</c:v>
                </c:pt>
                <c:pt idx="15">
                  <c:v>28048.73</c:v>
                </c:pt>
                <c:pt idx="16">
                  <c:v>28066.720000000001</c:v>
                </c:pt>
                <c:pt idx="17">
                  <c:v>28071.99</c:v>
                </c:pt>
                <c:pt idx="18">
                  <c:v>28076.1</c:v>
                </c:pt>
                <c:pt idx="19">
                  <c:v>28144.59</c:v>
                </c:pt>
                <c:pt idx="20">
                  <c:v>28200.71</c:v>
                </c:pt>
                <c:pt idx="21">
                  <c:v>28259.85</c:v>
                </c:pt>
                <c:pt idx="22">
                  <c:v>28297.64</c:v>
                </c:pt>
                <c:pt idx="23">
                  <c:v>28298.61</c:v>
                </c:pt>
                <c:pt idx="24">
                  <c:v>28369.74</c:v>
                </c:pt>
                <c:pt idx="25">
                  <c:v>28429.56</c:v>
                </c:pt>
                <c:pt idx="26">
                  <c:v>28481.43</c:v>
                </c:pt>
                <c:pt idx="27">
                  <c:v>28523.29</c:v>
                </c:pt>
                <c:pt idx="28">
                  <c:v>28531.11</c:v>
                </c:pt>
                <c:pt idx="29">
                  <c:v>28650.79</c:v>
                </c:pt>
                <c:pt idx="30">
                  <c:v>28692.65</c:v>
                </c:pt>
                <c:pt idx="31">
                  <c:v>28764.639999999999</c:v>
                </c:pt>
                <c:pt idx="32">
                  <c:v>28825.919999999998</c:v>
                </c:pt>
                <c:pt idx="33">
                  <c:v>28882.19</c:v>
                </c:pt>
                <c:pt idx="34">
                  <c:v>28910.62</c:v>
                </c:pt>
                <c:pt idx="35">
                  <c:v>28981.08</c:v>
                </c:pt>
                <c:pt idx="36">
                  <c:v>29029.34</c:v>
                </c:pt>
                <c:pt idx="37">
                  <c:v>29115.29</c:v>
                </c:pt>
                <c:pt idx="38">
                  <c:v>29169.57</c:v>
                </c:pt>
                <c:pt idx="39">
                  <c:v>29259.3</c:v>
                </c:pt>
                <c:pt idx="40">
                  <c:v>29298.74</c:v>
                </c:pt>
                <c:pt idx="41">
                  <c:v>29304.5</c:v>
                </c:pt>
                <c:pt idx="42">
                  <c:v>29325.27</c:v>
                </c:pt>
                <c:pt idx="43">
                  <c:v>29334.02</c:v>
                </c:pt>
                <c:pt idx="44">
                  <c:v>29398.21</c:v>
                </c:pt>
                <c:pt idx="45">
                  <c:v>29406.52</c:v>
                </c:pt>
                <c:pt idx="46">
                  <c:v>29448.6</c:v>
                </c:pt>
                <c:pt idx="47">
                  <c:v>29451.43</c:v>
                </c:pt>
                <c:pt idx="48">
                  <c:v>29475.8</c:v>
                </c:pt>
                <c:pt idx="49">
                  <c:v>29483.93</c:v>
                </c:pt>
                <c:pt idx="50">
                  <c:v>29488.15</c:v>
                </c:pt>
                <c:pt idx="51">
                  <c:v>29497.119999999999</c:v>
                </c:pt>
                <c:pt idx="52">
                  <c:v>29499.919999999998</c:v>
                </c:pt>
                <c:pt idx="53">
                  <c:v>29564.38</c:v>
                </c:pt>
                <c:pt idx="54">
                  <c:v>29575.99</c:v>
                </c:pt>
                <c:pt idx="55">
                  <c:v>29577.25</c:v>
                </c:pt>
                <c:pt idx="56">
                  <c:v>29599.77</c:v>
                </c:pt>
                <c:pt idx="57">
                  <c:v>29607.95</c:v>
                </c:pt>
                <c:pt idx="58">
                  <c:v>29608.42</c:v>
                </c:pt>
                <c:pt idx="59">
                  <c:v>29613.23</c:v>
                </c:pt>
                <c:pt idx="60">
                  <c:v>29645.22</c:v>
                </c:pt>
                <c:pt idx="61">
                  <c:v>29655.74</c:v>
                </c:pt>
                <c:pt idx="62">
                  <c:v>29658.18</c:v>
                </c:pt>
                <c:pt idx="63">
                  <c:v>29664.94</c:v>
                </c:pt>
                <c:pt idx="64">
                  <c:v>29688.47</c:v>
                </c:pt>
                <c:pt idx="65">
                  <c:v>29723.42</c:v>
                </c:pt>
                <c:pt idx="66">
                  <c:v>29726.23</c:v>
                </c:pt>
                <c:pt idx="67">
                  <c:v>29726.85</c:v>
                </c:pt>
                <c:pt idx="68">
                  <c:v>29749.08</c:v>
                </c:pt>
                <c:pt idx="69">
                  <c:v>29757.27</c:v>
                </c:pt>
                <c:pt idx="70">
                  <c:v>29764.73</c:v>
                </c:pt>
                <c:pt idx="71">
                  <c:v>29767.61</c:v>
                </c:pt>
                <c:pt idx="72">
                  <c:v>29788.560000000001</c:v>
                </c:pt>
                <c:pt idx="73">
                  <c:v>29852.38</c:v>
                </c:pt>
                <c:pt idx="74">
                  <c:v>29860.79</c:v>
                </c:pt>
                <c:pt idx="75">
                  <c:v>29875.8</c:v>
                </c:pt>
                <c:pt idx="76">
                  <c:v>29878.799999999999</c:v>
                </c:pt>
                <c:pt idx="77">
                  <c:v>29879.86</c:v>
                </c:pt>
                <c:pt idx="78">
                  <c:v>29887.35</c:v>
                </c:pt>
                <c:pt idx="79">
                  <c:v>29887.55</c:v>
                </c:pt>
                <c:pt idx="80">
                  <c:v>29904.26</c:v>
                </c:pt>
                <c:pt idx="81">
                  <c:v>29911.43</c:v>
                </c:pt>
                <c:pt idx="82">
                  <c:v>29932.11</c:v>
                </c:pt>
                <c:pt idx="83">
                  <c:v>29955.27</c:v>
                </c:pt>
                <c:pt idx="84">
                  <c:v>29962.85</c:v>
                </c:pt>
                <c:pt idx="85">
                  <c:v>30021.98</c:v>
                </c:pt>
                <c:pt idx="86">
                  <c:v>30023.33</c:v>
                </c:pt>
                <c:pt idx="87">
                  <c:v>30025.38</c:v>
                </c:pt>
                <c:pt idx="88">
                  <c:v>30032.74</c:v>
                </c:pt>
                <c:pt idx="89">
                  <c:v>30033.57</c:v>
                </c:pt>
                <c:pt idx="90">
                  <c:v>30060.69</c:v>
                </c:pt>
                <c:pt idx="91">
                  <c:v>30064.93</c:v>
                </c:pt>
                <c:pt idx="92">
                  <c:v>30073.8</c:v>
                </c:pt>
                <c:pt idx="93">
                  <c:v>30094.98</c:v>
                </c:pt>
                <c:pt idx="94">
                  <c:v>30158.75</c:v>
                </c:pt>
                <c:pt idx="95">
                  <c:v>30181.74</c:v>
                </c:pt>
                <c:pt idx="96">
                  <c:v>30191.83</c:v>
                </c:pt>
                <c:pt idx="97">
                  <c:v>30202.5</c:v>
                </c:pt>
                <c:pt idx="98">
                  <c:v>30221.69</c:v>
                </c:pt>
                <c:pt idx="99">
                  <c:v>30230.65</c:v>
                </c:pt>
                <c:pt idx="100">
                  <c:v>30234.25</c:v>
                </c:pt>
                <c:pt idx="101">
                  <c:v>30299.34</c:v>
                </c:pt>
                <c:pt idx="102">
                  <c:v>30302.93</c:v>
                </c:pt>
                <c:pt idx="103">
                  <c:v>30309.78</c:v>
                </c:pt>
                <c:pt idx="104">
                  <c:v>30341.93</c:v>
                </c:pt>
                <c:pt idx="105">
                  <c:v>30386.63</c:v>
                </c:pt>
                <c:pt idx="106">
                  <c:v>30387.47</c:v>
                </c:pt>
                <c:pt idx="107">
                  <c:v>30387.49</c:v>
                </c:pt>
                <c:pt idx="108">
                  <c:v>30395.71</c:v>
                </c:pt>
                <c:pt idx="109">
                  <c:v>30401.77</c:v>
                </c:pt>
                <c:pt idx="110">
                  <c:v>30438.880000000001</c:v>
                </c:pt>
                <c:pt idx="111">
                  <c:v>30441.96</c:v>
                </c:pt>
                <c:pt idx="112">
                  <c:v>30443.53</c:v>
                </c:pt>
                <c:pt idx="113">
                  <c:v>30458.59</c:v>
                </c:pt>
                <c:pt idx="114">
                  <c:v>30460.13</c:v>
                </c:pt>
                <c:pt idx="115">
                  <c:v>30460.22</c:v>
                </c:pt>
                <c:pt idx="116">
                  <c:v>30531.52</c:v>
                </c:pt>
                <c:pt idx="117">
                  <c:v>30535.88</c:v>
                </c:pt>
                <c:pt idx="118">
                  <c:v>30538.44</c:v>
                </c:pt>
                <c:pt idx="119">
                  <c:v>30541.54</c:v>
                </c:pt>
                <c:pt idx="120">
                  <c:v>30551.01</c:v>
                </c:pt>
                <c:pt idx="121">
                  <c:v>30553.3</c:v>
                </c:pt>
                <c:pt idx="122">
                  <c:v>30567.79</c:v>
                </c:pt>
                <c:pt idx="123">
                  <c:v>30569</c:v>
                </c:pt>
                <c:pt idx="124">
                  <c:v>30582.75</c:v>
                </c:pt>
                <c:pt idx="125">
                  <c:v>30598.18</c:v>
                </c:pt>
                <c:pt idx="126">
                  <c:v>30607.599999999999</c:v>
                </c:pt>
                <c:pt idx="127">
                  <c:v>30629.26</c:v>
                </c:pt>
                <c:pt idx="128">
                  <c:v>30640.639999999999</c:v>
                </c:pt>
                <c:pt idx="129">
                  <c:v>30663.06</c:v>
                </c:pt>
                <c:pt idx="130">
                  <c:v>30663.63</c:v>
                </c:pt>
                <c:pt idx="131">
                  <c:v>30676.17</c:v>
                </c:pt>
                <c:pt idx="132">
                  <c:v>30676.43</c:v>
                </c:pt>
                <c:pt idx="133">
                  <c:v>30702.28</c:v>
                </c:pt>
                <c:pt idx="134">
                  <c:v>30729.56</c:v>
                </c:pt>
                <c:pt idx="135">
                  <c:v>30743.51</c:v>
                </c:pt>
                <c:pt idx="136">
                  <c:v>30745.68</c:v>
                </c:pt>
                <c:pt idx="137">
                  <c:v>30747.19</c:v>
                </c:pt>
                <c:pt idx="138">
                  <c:v>30762.18</c:v>
                </c:pt>
                <c:pt idx="139">
                  <c:v>30768.09</c:v>
                </c:pt>
                <c:pt idx="140">
                  <c:v>30782.11</c:v>
                </c:pt>
                <c:pt idx="141">
                  <c:v>30832.78</c:v>
                </c:pt>
                <c:pt idx="142">
                  <c:v>30834.42</c:v>
                </c:pt>
                <c:pt idx="143">
                  <c:v>30854.63</c:v>
                </c:pt>
                <c:pt idx="144">
                  <c:v>30870.99</c:v>
                </c:pt>
                <c:pt idx="145">
                  <c:v>30872.2</c:v>
                </c:pt>
                <c:pt idx="146">
                  <c:v>30878.62</c:v>
                </c:pt>
                <c:pt idx="147">
                  <c:v>30904.22</c:v>
                </c:pt>
                <c:pt idx="148">
                  <c:v>30933.42</c:v>
                </c:pt>
                <c:pt idx="149">
                  <c:v>30968.98</c:v>
                </c:pt>
                <c:pt idx="150">
                  <c:v>30972.52</c:v>
                </c:pt>
                <c:pt idx="151">
                  <c:v>30978.81</c:v>
                </c:pt>
                <c:pt idx="152">
                  <c:v>30983.07</c:v>
                </c:pt>
                <c:pt idx="153">
                  <c:v>30984.69</c:v>
                </c:pt>
                <c:pt idx="154">
                  <c:v>30985.54</c:v>
                </c:pt>
                <c:pt idx="155">
                  <c:v>30996.46</c:v>
                </c:pt>
                <c:pt idx="156">
                  <c:v>31036.959999999999</c:v>
                </c:pt>
                <c:pt idx="157">
                  <c:v>31064.77</c:v>
                </c:pt>
                <c:pt idx="158">
                  <c:v>31068.74</c:v>
                </c:pt>
                <c:pt idx="159">
                  <c:v>31082.54</c:v>
                </c:pt>
                <c:pt idx="160">
                  <c:v>31084.66</c:v>
                </c:pt>
                <c:pt idx="161">
                  <c:v>31091.08</c:v>
                </c:pt>
                <c:pt idx="162">
                  <c:v>31112.73</c:v>
                </c:pt>
                <c:pt idx="163">
                  <c:v>31136.240000000002</c:v>
                </c:pt>
                <c:pt idx="164">
                  <c:v>31136.97</c:v>
                </c:pt>
                <c:pt idx="165">
                  <c:v>31153.7</c:v>
                </c:pt>
                <c:pt idx="166">
                  <c:v>31163.45</c:v>
                </c:pt>
                <c:pt idx="167">
                  <c:v>31166.86</c:v>
                </c:pt>
                <c:pt idx="168">
                  <c:v>31177.87</c:v>
                </c:pt>
                <c:pt idx="169">
                  <c:v>31186.14</c:v>
                </c:pt>
                <c:pt idx="170">
                  <c:v>31188.99</c:v>
                </c:pt>
                <c:pt idx="171">
                  <c:v>31192.62</c:v>
                </c:pt>
                <c:pt idx="172">
                  <c:v>31202.76</c:v>
                </c:pt>
                <c:pt idx="173">
                  <c:v>31207.58</c:v>
                </c:pt>
                <c:pt idx="174">
                  <c:v>31209.18</c:v>
                </c:pt>
                <c:pt idx="175">
                  <c:v>31216.74</c:v>
                </c:pt>
                <c:pt idx="176">
                  <c:v>31223.47</c:v>
                </c:pt>
                <c:pt idx="177">
                  <c:v>31226.57</c:v>
                </c:pt>
                <c:pt idx="178">
                  <c:v>31237.55</c:v>
                </c:pt>
                <c:pt idx="179">
                  <c:v>31249.14</c:v>
                </c:pt>
                <c:pt idx="180">
                  <c:v>31266.62</c:v>
                </c:pt>
                <c:pt idx="181">
                  <c:v>31267.96</c:v>
                </c:pt>
                <c:pt idx="182">
                  <c:v>31268.57</c:v>
                </c:pt>
                <c:pt idx="183">
                  <c:v>31301.54</c:v>
                </c:pt>
                <c:pt idx="184">
                  <c:v>31305.59</c:v>
                </c:pt>
                <c:pt idx="185">
                  <c:v>31313.71</c:v>
                </c:pt>
                <c:pt idx="186">
                  <c:v>31320.34</c:v>
                </c:pt>
                <c:pt idx="187">
                  <c:v>31326.59</c:v>
                </c:pt>
                <c:pt idx="188">
                  <c:v>31333.01</c:v>
                </c:pt>
                <c:pt idx="189">
                  <c:v>31333.53</c:v>
                </c:pt>
                <c:pt idx="190">
                  <c:v>31338.31</c:v>
                </c:pt>
                <c:pt idx="191">
                  <c:v>31338.36</c:v>
                </c:pt>
                <c:pt idx="192">
                  <c:v>31360.400000000001</c:v>
                </c:pt>
                <c:pt idx="193">
                  <c:v>31376.54</c:v>
                </c:pt>
                <c:pt idx="194">
                  <c:v>31377.200000000001</c:v>
                </c:pt>
                <c:pt idx="195">
                  <c:v>31389.759999999998</c:v>
                </c:pt>
                <c:pt idx="196">
                  <c:v>31435.21</c:v>
                </c:pt>
                <c:pt idx="197">
                  <c:v>31442.14</c:v>
                </c:pt>
                <c:pt idx="198">
                  <c:v>31450.240000000002</c:v>
                </c:pt>
                <c:pt idx="199">
                  <c:v>31456.62</c:v>
                </c:pt>
                <c:pt idx="200">
                  <c:v>31460.17</c:v>
                </c:pt>
                <c:pt idx="201">
                  <c:v>31461.24</c:v>
                </c:pt>
                <c:pt idx="202">
                  <c:v>31495.07</c:v>
                </c:pt>
                <c:pt idx="203">
                  <c:v>31511.93</c:v>
                </c:pt>
                <c:pt idx="204">
                  <c:v>31519.37</c:v>
                </c:pt>
                <c:pt idx="205">
                  <c:v>31523.61</c:v>
                </c:pt>
                <c:pt idx="206">
                  <c:v>31525.94</c:v>
                </c:pt>
                <c:pt idx="207">
                  <c:v>31530.14</c:v>
                </c:pt>
                <c:pt idx="208">
                  <c:v>31534.44</c:v>
                </c:pt>
                <c:pt idx="209">
                  <c:v>31547.11</c:v>
                </c:pt>
                <c:pt idx="210">
                  <c:v>31557.05</c:v>
                </c:pt>
                <c:pt idx="211">
                  <c:v>31560.31</c:v>
                </c:pt>
                <c:pt idx="212">
                  <c:v>31572.55</c:v>
                </c:pt>
                <c:pt idx="213">
                  <c:v>31580.45</c:v>
                </c:pt>
                <c:pt idx="214">
                  <c:v>31595.4</c:v>
                </c:pt>
                <c:pt idx="215">
                  <c:v>31600.37</c:v>
                </c:pt>
                <c:pt idx="216">
                  <c:v>31620.85</c:v>
                </c:pt>
                <c:pt idx="217">
                  <c:v>31626.32</c:v>
                </c:pt>
                <c:pt idx="218">
                  <c:v>31638.15</c:v>
                </c:pt>
                <c:pt idx="219">
                  <c:v>31651.55</c:v>
                </c:pt>
                <c:pt idx="220">
                  <c:v>31698.48</c:v>
                </c:pt>
                <c:pt idx="221">
                  <c:v>31716.61</c:v>
                </c:pt>
                <c:pt idx="222">
                  <c:v>31721.54</c:v>
                </c:pt>
                <c:pt idx="223">
                  <c:v>31744.44</c:v>
                </c:pt>
                <c:pt idx="224">
                  <c:v>31758.15</c:v>
                </c:pt>
                <c:pt idx="225">
                  <c:v>31759.03</c:v>
                </c:pt>
                <c:pt idx="226">
                  <c:v>31759.599999999999</c:v>
                </c:pt>
                <c:pt idx="227">
                  <c:v>31773.96</c:v>
                </c:pt>
                <c:pt idx="228">
                  <c:v>31777.77</c:v>
                </c:pt>
                <c:pt idx="229">
                  <c:v>31781.03</c:v>
                </c:pt>
                <c:pt idx="230">
                  <c:v>31788.82</c:v>
                </c:pt>
                <c:pt idx="231">
                  <c:v>31790.31</c:v>
                </c:pt>
                <c:pt idx="232">
                  <c:v>31794.28</c:v>
                </c:pt>
                <c:pt idx="233">
                  <c:v>31813.439999999999</c:v>
                </c:pt>
                <c:pt idx="234">
                  <c:v>31814.15</c:v>
                </c:pt>
                <c:pt idx="235">
                  <c:v>31824</c:v>
                </c:pt>
                <c:pt idx="236">
                  <c:v>31840.81</c:v>
                </c:pt>
                <c:pt idx="237">
                  <c:v>31854.92</c:v>
                </c:pt>
                <c:pt idx="238">
                  <c:v>31865.38</c:v>
                </c:pt>
                <c:pt idx="239">
                  <c:v>31890.58</c:v>
                </c:pt>
                <c:pt idx="240">
                  <c:v>31897.37</c:v>
                </c:pt>
                <c:pt idx="241">
                  <c:v>31899.35</c:v>
                </c:pt>
                <c:pt idx="242">
                  <c:v>31905.05</c:v>
                </c:pt>
                <c:pt idx="243">
                  <c:v>31927.65</c:v>
                </c:pt>
                <c:pt idx="244">
                  <c:v>31956.02</c:v>
                </c:pt>
                <c:pt idx="245">
                  <c:v>31958.01</c:v>
                </c:pt>
                <c:pt idx="246">
                  <c:v>32005.41</c:v>
                </c:pt>
                <c:pt idx="247">
                  <c:v>32014.560000000001</c:v>
                </c:pt>
                <c:pt idx="248">
                  <c:v>32018.29</c:v>
                </c:pt>
                <c:pt idx="249">
                  <c:v>32026.33</c:v>
                </c:pt>
                <c:pt idx="250">
                  <c:v>32042.29</c:v>
                </c:pt>
                <c:pt idx="251">
                  <c:v>32043.08</c:v>
                </c:pt>
                <c:pt idx="252">
                  <c:v>32046.75</c:v>
                </c:pt>
                <c:pt idx="253">
                  <c:v>32060.77</c:v>
                </c:pt>
                <c:pt idx="254">
                  <c:v>32082.2</c:v>
                </c:pt>
                <c:pt idx="255">
                  <c:v>32083.85</c:v>
                </c:pt>
                <c:pt idx="256">
                  <c:v>32084.94</c:v>
                </c:pt>
                <c:pt idx="257">
                  <c:v>32106.71</c:v>
                </c:pt>
                <c:pt idx="258">
                  <c:v>32111.83</c:v>
                </c:pt>
                <c:pt idx="259">
                  <c:v>32152.66</c:v>
                </c:pt>
                <c:pt idx="260">
                  <c:v>32156.68</c:v>
                </c:pt>
                <c:pt idx="261">
                  <c:v>32183.1</c:v>
                </c:pt>
                <c:pt idx="262">
                  <c:v>32186.959999999999</c:v>
                </c:pt>
                <c:pt idx="263">
                  <c:v>32189.68</c:v>
                </c:pt>
                <c:pt idx="264">
                  <c:v>32203.56</c:v>
                </c:pt>
                <c:pt idx="265">
                  <c:v>32203.85</c:v>
                </c:pt>
                <c:pt idx="266">
                  <c:v>32206</c:v>
                </c:pt>
                <c:pt idx="267">
                  <c:v>32212.1</c:v>
                </c:pt>
                <c:pt idx="268">
                  <c:v>32217.14</c:v>
                </c:pt>
                <c:pt idx="269">
                  <c:v>32231.42</c:v>
                </c:pt>
                <c:pt idx="270">
                  <c:v>32250.29</c:v>
                </c:pt>
                <c:pt idx="271">
                  <c:v>32252.23</c:v>
                </c:pt>
                <c:pt idx="272">
                  <c:v>32264.54</c:v>
                </c:pt>
                <c:pt idx="273">
                  <c:v>32279.87</c:v>
                </c:pt>
                <c:pt idx="274">
                  <c:v>32293.79</c:v>
                </c:pt>
                <c:pt idx="275">
                  <c:v>32297.55</c:v>
                </c:pt>
                <c:pt idx="276">
                  <c:v>32300.18</c:v>
                </c:pt>
                <c:pt idx="277">
                  <c:v>32305.46</c:v>
                </c:pt>
                <c:pt idx="278">
                  <c:v>32317.34</c:v>
                </c:pt>
                <c:pt idx="279">
                  <c:v>32320.83</c:v>
                </c:pt>
                <c:pt idx="280">
                  <c:v>32321.79</c:v>
                </c:pt>
                <c:pt idx="281">
                  <c:v>32357.19</c:v>
                </c:pt>
                <c:pt idx="282">
                  <c:v>32362.81</c:v>
                </c:pt>
                <c:pt idx="283">
                  <c:v>32368.49</c:v>
                </c:pt>
                <c:pt idx="284">
                  <c:v>32373.67</c:v>
                </c:pt>
                <c:pt idx="285">
                  <c:v>32395.29</c:v>
                </c:pt>
                <c:pt idx="286">
                  <c:v>32401.56</c:v>
                </c:pt>
                <c:pt idx="287">
                  <c:v>32410.28</c:v>
                </c:pt>
                <c:pt idx="288">
                  <c:v>32424.2</c:v>
                </c:pt>
                <c:pt idx="289">
                  <c:v>32435.040000000001</c:v>
                </c:pt>
                <c:pt idx="290">
                  <c:v>32445.52</c:v>
                </c:pt>
                <c:pt idx="291">
                  <c:v>32461.34</c:v>
                </c:pt>
                <c:pt idx="292">
                  <c:v>32462.97</c:v>
                </c:pt>
                <c:pt idx="293">
                  <c:v>32463.22</c:v>
                </c:pt>
                <c:pt idx="294">
                  <c:v>32464.23</c:v>
                </c:pt>
                <c:pt idx="295">
                  <c:v>32485.27</c:v>
                </c:pt>
                <c:pt idx="296">
                  <c:v>32486.16</c:v>
                </c:pt>
                <c:pt idx="297">
                  <c:v>32486.6</c:v>
                </c:pt>
                <c:pt idx="298">
                  <c:v>32504.1</c:v>
                </c:pt>
                <c:pt idx="299">
                  <c:v>32515.66</c:v>
                </c:pt>
                <c:pt idx="300">
                  <c:v>32517.94</c:v>
                </c:pt>
                <c:pt idx="301">
                  <c:v>32524.84</c:v>
                </c:pt>
                <c:pt idx="302">
                  <c:v>32534.19</c:v>
                </c:pt>
                <c:pt idx="303">
                  <c:v>32540.6</c:v>
                </c:pt>
                <c:pt idx="304">
                  <c:v>32545.360000000001</c:v>
                </c:pt>
                <c:pt idx="305">
                  <c:v>32551.13</c:v>
                </c:pt>
                <c:pt idx="306">
                  <c:v>32560.25</c:v>
                </c:pt>
                <c:pt idx="307">
                  <c:v>32572.05</c:v>
                </c:pt>
                <c:pt idx="308">
                  <c:v>32579.06</c:v>
                </c:pt>
                <c:pt idx="309">
                  <c:v>32582.36</c:v>
                </c:pt>
                <c:pt idx="310">
                  <c:v>32611.21</c:v>
                </c:pt>
                <c:pt idx="311">
                  <c:v>32611.24</c:v>
                </c:pt>
                <c:pt idx="312">
                  <c:v>32611.83</c:v>
                </c:pt>
                <c:pt idx="313">
                  <c:v>32618.95</c:v>
                </c:pt>
                <c:pt idx="314">
                  <c:v>32621.82</c:v>
                </c:pt>
                <c:pt idx="315">
                  <c:v>32639.8</c:v>
                </c:pt>
                <c:pt idx="316">
                  <c:v>32670.71</c:v>
                </c:pt>
                <c:pt idx="317">
                  <c:v>32697.9</c:v>
                </c:pt>
                <c:pt idx="318">
                  <c:v>32718.93</c:v>
                </c:pt>
                <c:pt idx="319">
                  <c:v>32719.53</c:v>
                </c:pt>
                <c:pt idx="320">
                  <c:v>32743.03</c:v>
                </c:pt>
                <c:pt idx="321">
                  <c:v>32761.23</c:v>
                </c:pt>
                <c:pt idx="322">
                  <c:v>32797.35</c:v>
                </c:pt>
                <c:pt idx="323">
                  <c:v>32814.120000000003</c:v>
                </c:pt>
                <c:pt idx="324">
                  <c:v>32824.61</c:v>
                </c:pt>
                <c:pt idx="325">
                  <c:v>32830.629999999997</c:v>
                </c:pt>
                <c:pt idx="326">
                  <c:v>32834.75</c:v>
                </c:pt>
                <c:pt idx="327">
                  <c:v>32834.879999999997</c:v>
                </c:pt>
                <c:pt idx="328">
                  <c:v>32838.050000000003</c:v>
                </c:pt>
                <c:pt idx="329">
                  <c:v>32841.26</c:v>
                </c:pt>
                <c:pt idx="330">
                  <c:v>32857.730000000003</c:v>
                </c:pt>
                <c:pt idx="331">
                  <c:v>32859.870000000003</c:v>
                </c:pt>
                <c:pt idx="332">
                  <c:v>32863.980000000003</c:v>
                </c:pt>
                <c:pt idx="333">
                  <c:v>32871.629999999997</c:v>
                </c:pt>
                <c:pt idx="334">
                  <c:v>32887.370000000003</c:v>
                </c:pt>
                <c:pt idx="335">
                  <c:v>32900.89</c:v>
                </c:pt>
                <c:pt idx="336">
                  <c:v>32904.74</c:v>
                </c:pt>
                <c:pt idx="337">
                  <c:v>32908.080000000002</c:v>
                </c:pt>
                <c:pt idx="338">
                  <c:v>32931.56</c:v>
                </c:pt>
                <c:pt idx="339">
                  <c:v>32938.51</c:v>
                </c:pt>
                <c:pt idx="340">
                  <c:v>32943.06</c:v>
                </c:pt>
                <c:pt idx="341">
                  <c:v>32955.29</c:v>
                </c:pt>
                <c:pt idx="342">
                  <c:v>32964.19</c:v>
                </c:pt>
                <c:pt idx="343">
                  <c:v>32965.26</c:v>
                </c:pt>
                <c:pt idx="344">
                  <c:v>32976.49</c:v>
                </c:pt>
                <c:pt idx="345">
                  <c:v>32979.199999999997</c:v>
                </c:pt>
                <c:pt idx="346">
                  <c:v>32995.129999999997</c:v>
                </c:pt>
                <c:pt idx="347">
                  <c:v>33011.410000000003</c:v>
                </c:pt>
                <c:pt idx="348">
                  <c:v>33058.32</c:v>
                </c:pt>
                <c:pt idx="349">
                  <c:v>33063.14</c:v>
                </c:pt>
                <c:pt idx="350">
                  <c:v>33078.589999999997</c:v>
                </c:pt>
                <c:pt idx="351">
                  <c:v>33103.879999999997</c:v>
                </c:pt>
                <c:pt idx="352">
                  <c:v>33110.120000000003</c:v>
                </c:pt>
                <c:pt idx="353">
                  <c:v>33111.949999999997</c:v>
                </c:pt>
                <c:pt idx="354">
                  <c:v>33114.81</c:v>
                </c:pt>
                <c:pt idx="355">
                  <c:v>33121.870000000003</c:v>
                </c:pt>
                <c:pt idx="356">
                  <c:v>33123.21</c:v>
                </c:pt>
                <c:pt idx="357">
                  <c:v>33132.33</c:v>
                </c:pt>
                <c:pt idx="358">
                  <c:v>33191.24</c:v>
                </c:pt>
                <c:pt idx="359">
                  <c:v>33194.67</c:v>
                </c:pt>
                <c:pt idx="360">
                  <c:v>33199.1</c:v>
                </c:pt>
                <c:pt idx="361">
                  <c:v>33203.300000000003</c:v>
                </c:pt>
                <c:pt idx="362">
                  <c:v>33205.24</c:v>
                </c:pt>
                <c:pt idx="363">
                  <c:v>33212.449999999997</c:v>
                </c:pt>
                <c:pt idx="364">
                  <c:v>33245.43</c:v>
                </c:pt>
                <c:pt idx="365">
                  <c:v>33249.17</c:v>
                </c:pt>
                <c:pt idx="366">
                  <c:v>33253.230000000003</c:v>
                </c:pt>
                <c:pt idx="367">
                  <c:v>33256.769999999997</c:v>
                </c:pt>
                <c:pt idx="368">
                  <c:v>33288.35</c:v>
                </c:pt>
                <c:pt idx="369">
                  <c:v>33292.379999999997</c:v>
                </c:pt>
                <c:pt idx="370">
                  <c:v>33342.75</c:v>
                </c:pt>
                <c:pt idx="371">
                  <c:v>33349.230000000003</c:v>
                </c:pt>
                <c:pt idx="372">
                  <c:v>33355.67</c:v>
                </c:pt>
                <c:pt idx="373">
                  <c:v>33379.379999999997</c:v>
                </c:pt>
                <c:pt idx="374">
                  <c:v>33384.03</c:v>
                </c:pt>
                <c:pt idx="375">
                  <c:v>33384.230000000003</c:v>
                </c:pt>
                <c:pt idx="376">
                  <c:v>33393.42</c:v>
                </c:pt>
                <c:pt idx="377">
                  <c:v>33405.120000000003</c:v>
                </c:pt>
                <c:pt idx="378">
                  <c:v>33415.129999999997</c:v>
                </c:pt>
                <c:pt idx="379">
                  <c:v>33436</c:v>
                </c:pt>
                <c:pt idx="380">
                  <c:v>33446.15</c:v>
                </c:pt>
                <c:pt idx="381">
                  <c:v>33446.39</c:v>
                </c:pt>
                <c:pt idx="382">
                  <c:v>33449.339999999997</c:v>
                </c:pt>
                <c:pt idx="383">
                  <c:v>33456.33</c:v>
                </c:pt>
                <c:pt idx="384">
                  <c:v>33475.919999999998</c:v>
                </c:pt>
                <c:pt idx="385">
                  <c:v>33498.559999999998</c:v>
                </c:pt>
                <c:pt idx="386">
                  <c:v>33514.410000000003</c:v>
                </c:pt>
                <c:pt idx="387">
                  <c:v>33518.01</c:v>
                </c:pt>
                <c:pt idx="388">
                  <c:v>33522.07</c:v>
                </c:pt>
                <c:pt idx="389">
                  <c:v>33536.47</c:v>
                </c:pt>
                <c:pt idx="390">
                  <c:v>33545.78</c:v>
                </c:pt>
                <c:pt idx="391">
                  <c:v>33553.360000000001</c:v>
                </c:pt>
                <c:pt idx="392">
                  <c:v>33555.31</c:v>
                </c:pt>
                <c:pt idx="393">
                  <c:v>33577.040000000001</c:v>
                </c:pt>
                <c:pt idx="394">
                  <c:v>33580.07</c:v>
                </c:pt>
                <c:pt idx="395">
                  <c:v>33583.660000000003</c:v>
                </c:pt>
                <c:pt idx="396">
                  <c:v>33586.519999999997</c:v>
                </c:pt>
                <c:pt idx="397">
                  <c:v>33591.839999999997</c:v>
                </c:pt>
                <c:pt idx="398">
                  <c:v>33597.870000000003</c:v>
                </c:pt>
                <c:pt idx="399">
                  <c:v>33608.15</c:v>
                </c:pt>
                <c:pt idx="400">
                  <c:v>33611.29</c:v>
                </c:pt>
                <c:pt idx="401">
                  <c:v>33618.449999999997</c:v>
                </c:pt>
                <c:pt idx="402">
                  <c:v>33624.959999999999</c:v>
                </c:pt>
                <c:pt idx="403">
                  <c:v>33626.080000000002</c:v>
                </c:pt>
                <c:pt idx="404">
                  <c:v>33627.67</c:v>
                </c:pt>
                <c:pt idx="405">
                  <c:v>33641.11</c:v>
                </c:pt>
                <c:pt idx="406">
                  <c:v>33652.31</c:v>
                </c:pt>
                <c:pt idx="407">
                  <c:v>33654.879999999997</c:v>
                </c:pt>
                <c:pt idx="408">
                  <c:v>33665.53</c:v>
                </c:pt>
                <c:pt idx="409">
                  <c:v>33671.050000000003</c:v>
                </c:pt>
                <c:pt idx="410">
                  <c:v>33679.17</c:v>
                </c:pt>
                <c:pt idx="411">
                  <c:v>33688.6</c:v>
                </c:pt>
                <c:pt idx="412">
                  <c:v>33704.68</c:v>
                </c:pt>
                <c:pt idx="413">
                  <c:v>33728.9</c:v>
                </c:pt>
                <c:pt idx="414">
                  <c:v>33733.599999999999</c:v>
                </c:pt>
                <c:pt idx="415">
                  <c:v>33737.21</c:v>
                </c:pt>
                <c:pt idx="416">
                  <c:v>33749.49</c:v>
                </c:pt>
                <c:pt idx="417">
                  <c:v>33758.49</c:v>
                </c:pt>
                <c:pt idx="418">
                  <c:v>33761.06</c:v>
                </c:pt>
                <c:pt idx="419">
                  <c:v>33776.17</c:v>
                </c:pt>
                <c:pt idx="420">
                  <c:v>33787.99</c:v>
                </c:pt>
                <c:pt idx="421">
                  <c:v>33800.1</c:v>
                </c:pt>
                <c:pt idx="422">
                  <c:v>33800.86</c:v>
                </c:pt>
                <c:pt idx="423">
                  <c:v>33831.06</c:v>
                </c:pt>
                <c:pt idx="424">
                  <c:v>33847.440000000002</c:v>
                </c:pt>
                <c:pt idx="425">
                  <c:v>33870.07</c:v>
                </c:pt>
                <c:pt idx="426">
                  <c:v>33874.870000000003</c:v>
                </c:pt>
                <c:pt idx="427">
                  <c:v>33876.93</c:v>
                </c:pt>
                <c:pt idx="428">
                  <c:v>33895.82</c:v>
                </c:pt>
                <c:pt idx="429">
                  <c:v>33906.57</c:v>
                </c:pt>
                <c:pt idx="430">
                  <c:v>33925.019999999997</c:v>
                </c:pt>
                <c:pt idx="431">
                  <c:v>33944.07</c:v>
                </c:pt>
                <c:pt idx="432">
                  <c:v>33970.51</c:v>
                </c:pt>
                <c:pt idx="433">
                  <c:v>33981.26</c:v>
                </c:pt>
                <c:pt idx="434">
                  <c:v>34000.25</c:v>
                </c:pt>
                <c:pt idx="435">
                  <c:v>34009.26</c:v>
                </c:pt>
                <c:pt idx="436">
                  <c:v>34029.870000000003</c:v>
                </c:pt>
                <c:pt idx="437">
                  <c:v>34031.360000000001</c:v>
                </c:pt>
                <c:pt idx="438">
                  <c:v>34033.129999999997</c:v>
                </c:pt>
                <c:pt idx="439">
                  <c:v>34036.199999999997</c:v>
                </c:pt>
                <c:pt idx="440">
                  <c:v>34044.01</c:v>
                </c:pt>
                <c:pt idx="441">
                  <c:v>34047.74</c:v>
                </c:pt>
                <c:pt idx="442">
                  <c:v>34081.14</c:v>
                </c:pt>
                <c:pt idx="443">
                  <c:v>34084.28</c:v>
                </c:pt>
                <c:pt idx="444">
                  <c:v>34090.94</c:v>
                </c:pt>
                <c:pt idx="445">
                  <c:v>34105.69</c:v>
                </c:pt>
                <c:pt idx="446">
                  <c:v>34111.480000000003</c:v>
                </c:pt>
                <c:pt idx="447">
                  <c:v>34115.39</c:v>
                </c:pt>
                <c:pt idx="448">
                  <c:v>34122.67</c:v>
                </c:pt>
                <c:pt idx="449">
                  <c:v>34130.61</c:v>
                </c:pt>
                <c:pt idx="450">
                  <c:v>34155.79</c:v>
                </c:pt>
                <c:pt idx="451">
                  <c:v>34168.71</c:v>
                </c:pt>
                <c:pt idx="452">
                  <c:v>34186.57</c:v>
                </c:pt>
                <c:pt idx="453">
                  <c:v>34199.39</c:v>
                </c:pt>
                <c:pt idx="454">
                  <c:v>34220.980000000003</c:v>
                </c:pt>
                <c:pt idx="455">
                  <c:v>34226.28</c:v>
                </c:pt>
                <c:pt idx="456">
                  <c:v>34226.28</c:v>
                </c:pt>
                <c:pt idx="457">
                  <c:v>34240.199999999997</c:v>
                </c:pt>
                <c:pt idx="458">
                  <c:v>34240.620000000003</c:v>
                </c:pt>
                <c:pt idx="459">
                  <c:v>34259.019999999997</c:v>
                </c:pt>
                <c:pt idx="460">
                  <c:v>34263.440000000002</c:v>
                </c:pt>
                <c:pt idx="461">
                  <c:v>34284.15</c:v>
                </c:pt>
                <c:pt idx="462">
                  <c:v>34289.14</c:v>
                </c:pt>
                <c:pt idx="463">
                  <c:v>34330.22</c:v>
                </c:pt>
                <c:pt idx="464">
                  <c:v>34357.99</c:v>
                </c:pt>
                <c:pt idx="465">
                  <c:v>34365.5</c:v>
                </c:pt>
                <c:pt idx="466">
                  <c:v>34383.99</c:v>
                </c:pt>
                <c:pt idx="467">
                  <c:v>34397.75</c:v>
                </c:pt>
                <c:pt idx="468">
                  <c:v>34401.620000000003</c:v>
                </c:pt>
                <c:pt idx="469">
                  <c:v>34421.11</c:v>
                </c:pt>
                <c:pt idx="470">
                  <c:v>34425.370000000003</c:v>
                </c:pt>
                <c:pt idx="471">
                  <c:v>34436.31</c:v>
                </c:pt>
                <c:pt idx="472">
                  <c:v>34436.97</c:v>
                </c:pt>
                <c:pt idx="473">
                  <c:v>34441.83</c:v>
                </c:pt>
                <c:pt idx="474">
                  <c:v>34444.5</c:v>
                </c:pt>
                <c:pt idx="475">
                  <c:v>34451.07</c:v>
                </c:pt>
                <c:pt idx="476">
                  <c:v>34454.9</c:v>
                </c:pt>
                <c:pt idx="477">
                  <c:v>34455.54</c:v>
                </c:pt>
                <c:pt idx="478">
                  <c:v>34491.160000000003</c:v>
                </c:pt>
                <c:pt idx="479">
                  <c:v>34503.370000000003</c:v>
                </c:pt>
                <c:pt idx="480">
                  <c:v>34513.69</c:v>
                </c:pt>
                <c:pt idx="481">
                  <c:v>34541.17</c:v>
                </c:pt>
                <c:pt idx="482">
                  <c:v>34545.769999999997</c:v>
                </c:pt>
                <c:pt idx="483">
                  <c:v>34559.75</c:v>
                </c:pt>
                <c:pt idx="484">
                  <c:v>34563.699999999997</c:v>
                </c:pt>
                <c:pt idx="485">
                  <c:v>34593.699999999997</c:v>
                </c:pt>
                <c:pt idx="486">
                  <c:v>34594.17</c:v>
                </c:pt>
                <c:pt idx="487">
                  <c:v>34658.65</c:v>
                </c:pt>
                <c:pt idx="488">
                  <c:v>34689.74</c:v>
                </c:pt>
                <c:pt idx="489">
                  <c:v>34689.9</c:v>
                </c:pt>
                <c:pt idx="490">
                  <c:v>34704.769999999997</c:v>
                </c:pt>
                <c:pt idx="491">
                  <c:v>34742.1</c:v>
                </c:pt>
                <c:pt idx="492">
                  <c:v>34746.65</c:v>
                </c:pt>
                <c:pt idx="493">
                  <c:v>34756.82</c:v>
                </c:pt>
                <c:pt idx="494">
                  <c:v>34759.49</c:v>
                </c:pt>
                <c:pt idx="495">
                  <c:v>34780.07</c:v>
                </c:pt>
                <c:pt idx="496">
                  <c:v>34790.39</c:v>
                </c:pt>
                <c:pt idx="497">
                  <c:v>34796.85</c:v>
                </c:pt>
                <c:pt idx="498">
                  <c:v>34798.089999999997</c:v>
                </c:pt>
                <c:pt idx="499">
                  <c:v>34800.78</c:v>
                </c:pt>
                <c:pt idx="500">
                  <c:v>34812.699999999997</c:v>
                </c:pt>
                <c:pt idx="501">
                  <c:v>34848.980000000003</c:v>
                </c:pt>
                <c:pt idx="502">
                  <c:v>34887</c:v>
                </c:pt>
                <c:pt idx="503">
                  <c:v>34887.660000000003</c:v>
                </c:pt>
                <c:pt idx="504">
                  <c:v>34909.81</c:v>
                </c:pt>
                <c:pt idx="505">
                  <c:v>34915.589999999997</c:v>
                </c:pt>
                <c:pt idx="506">
                  <c:v>34929.03</c:v>
                </c:pt>
                <c:pt idx="507">
                  <c:v>34960.379999999997</c:v>
                </c:pt>
                <c:pt idx="508">
                  <c:v>34972.39</c:v>
                </c:pt>
                <c:pt idx="509">
                  <c:v>34980.6</c:v>
                </c:pt>
                <c:pt idx="510">
                  <c:v>34992.03</c:v>
                </c:pt>
                <c:pt idx="511">
                  <c:v>35037.29</c:v>
                </c:pt>
                <c:pt idx="512">
                  <c:v>35048.9</c:v>
                </c:pt>
                <c:pt idx="513">
                  <c:v>35067.67</c:v>
                </c:pt>
                <c:pt idx="514">
                  <c:v>35091.75</c:v>
                </c:pt>
                <c:pt idx="515">
                  <c:v>35109.199999999997</c:v>
                </c:pt>
                <c:pt idx="516">
                  <c:v>35110.129999999997</c:v>
                </c:pt>
                <c:pt idx="517">
                  <c:v>35116.19</c:v>
                </c:pt>
                <c:pt idx="518">
                  <c:v>35132.43</c:v>
                </c:pt>
                <c:pt idx="519">
                  <c:v>35139.629999999997</c:v>
                </c:pt>
                <c:pt idx="520">
                  <c:v>35143.199999999997</c:v>
                </c:pt>
                <c:pt idx="521">
                  <c:v>35220.050000000003</c:v>
                </c:pt>
                <c:pt idx="522">
                  <c:v>35243.269999999997</c:v>
                </c:pt>
                <c:pt idx="523">
                  <c:v>35246.92</c:v>
                </c:pt>
                <c:pt idx="524">
                  <c:v>35249.58</c:v>
                </c:pt>
                <c:pt idx="525">
                  <c:v>35255.25</c:v>
                </c:pt>
                <c:pt idx="526">
                  <c:v>35305.980000000003</c:v>
                </c:pt>
                <c:pt idx="527">
                  <c:v>35312.5</c:v>
                </c:pt>
                <c:pt idx="528">
                  <c:v>35322.089999999997</c:v>
                </c:pt>
                <c:pt idx="529">
                  <c:v>35336.07</c:v>
                </c:pt>
                <c:pt idx="530">
                  <c:v>35379.519999999997</c:v>
                </c:pt>
                <c:pt idx="531">
                  <c:v>35415.57</c:v>
                </c:pt>
                <c:pt idx="532">
                  <c:v>35434.42</c:v>
                </c:pt>
                <c:pt idx="533">
                  <c:v>35454.49</c:v>
                </c:pt>
                <c:pt idx="534">
                  <c:v>35458.17</c:v>
                </c:pt>
                <c:pt idx="535">
                  <c:v>35486.480000000003</c:v>
                </c:pt>
                <c:pt idx="536">
                  <c:v>35500.31</c:v>
                </c:pt>
                <c:pt idx="537">
                  <c:v>35528.39</c:v>
                </c:pt>
                <c:pt idx="538">
                  <c:v>35529.97</c:v>
                </c:pt>
                <c:pt idx="539">
                  <c:v>35545.68</c:v>
                </c:pt>
                <c:pt idx="540">
                  <c:v>35553.870000000003</c:v>
                </c:pt>
                <c:pt idx="541">
                  <c:v>35605.42</c:v>
                </c:pt>
                <c:pt idx="542">
                  <c:v>35710.31</c:v>
                </c:pt>
                <c:pt idx="543">
                  <c:v>35713.61</c:v>
                </c:pt>
                <c:pt idx="544">
                  <c:v>35755.85</c:v>
                </c:pt>
                <c:pt idx="545">
                  <c:v>35764.49</c:v>
                </c:pt>
                <c:pt idx="546">
                  <c:v>35791.9</c:v>
                </c:pt>
                <c:pt idx="547">
                  <c:v>35795.94</c:v>
                </c:pt>
                <c:pt idx="548">
                  <c:v>35833.230000000003</c:v>
                </c:pt>
                <c:pt idx="549">
                  <c:v>35842.769999999997</c:v>
                </c:pt>
                <c:pt idx="550">
                  <c:v>35893.379999999997</c:v>
                </c:pt>
                <c:pt idx="551">
                  <c:v>35898.19</c:v>
                </c:pt>
                <c:pt idx="552">
                  <c:v>35903.230000000003</c:v>
                </c:pt>
                <c:pt idx="553">
                  <c:v>35928.370000000003</c:v>
                </c:pt>
                <c:pt idx="554">
                  <c:v>35935.78</c:v>
                </c:pt>
                <c:pt idx="555">
                  <c:v>35944.89</c:v>
                </c:pt>
                <c:pt idx="556">
                  <c:v>35961.35</c:v>
                </c:pt>
                <c:pt idx="557">
                  <c:v>36012.58</c:v>
                </c:pt>
                <c:pt idx="558">
                  <c:v>36020.980000000003</c:v>
                </c:pt>
                <c:pt idx="559">
                  <c:v>36039.33</c:v>
                </c:pt>
                <c:pt idx="560">
                  <c:v>36045.620000000003</c:v>
                </c:pt>
                <c:pt idx="561">
                  <c:v>36082.79</c:v>
                </c:pt>
                <c:pt idx="562">
                  <c:v>36122.83</c:v>
                </c:pt>
                <c:pt idx="563">
                  <c:v>36137.4</c:v>
                </c:pt>
                <c:pt idx="564">
                  <c:v>36148.21</c:v>
                </c:pt>
                <c:pt idx="565">
                  <c:v>36155.58</c:v>
                </c:pt>
                <c:pt idx="566">
                  <c:v>36168.78</c:v>
                </c:pt>
                <c:pt idx="567">
                  <c:v>36204.17</c:v>
                </c:pt>
                <c:pt idx="568">
                  <c:v>36240.980000000003</c:v>
                </c:pt>
                <c:pt idx="569">
                  <c:v>36247.24</c:v>
                </c:pt>
                <c:pt idx="570">
                  <c:v>36251.47</c:v>
                </c:pt>
                <c:pt idx="571">
                  <c:v>36295.78</c:v>
                </c:pt>
                <c:pt idx="572">
                  <c:v>36306.519999999997</c:v>
                </c:pt>
                <c:pt idx="573">
                  <c:v>36310.39</c:v>
                </c:pt>
                <c:pt idx="574">
                  <c:v>36311.93</c:v>
                </c:pt>
                <c:pt idx="575">
                  <c:v>36325.279999999999</c:v>
                </c:pt>
                <c:pt idx="576">
                  <c:v>36357.089999999997</c:v>
                </c:pt>
                <c:pt idx="577">
                  <c:v>36444.400000000001</c:v>
                </c:pt>
                <c:pt idx="578">
                  <c:v>36446.83</c:v>
                </c:pt>
                <c:pt idx="579">
                  <c:v>36459.22</c:v>
                </c:pt>
                <c:pt idx="580">
                  <c:v>36515.440000000002</c:v>
                </c:pt>
                <c:pt idx="581">
                  <c:v>36558.019999999997</c:v>
                </c:pt>
                <c:pt idx="582">
                  <c:v>36575.699999999997</c:v>
                </c:pt>
                <c:pt idx="583">
                  <c:v>36595.120000000003</c:v>
                </c:pt>
                <c:pt idx="584">
                  <c:v>36635.19</c:v>
                </c:pt>
                <c:pt idx="585">
                  <c:v>36659.61</c:v>
                </c:pt>
                <c:pt idx="586">
                  <c:v>36672.03</c:v>
                </c:pt>
                <c:pt idx="587">
                  <c:v>36704.65</c:v>
                </c:pt>
                <c:pt idx="588">
                  <c:v>36730.239999999998</c:v>
                </c:pt>
                <c:pt idx="589">
                  <c:v>36734.31</c:v>
                </c:pt>
                <c:pt idx="590">
                  <c:v>36781.69</c:v>
                </c:pt>
                <c:pt idx="591">
                  <c:v>36839.32</c:v>
                </c:pt>
                <c:pt idx="592">
                  <c:v>36851.360000000001</c:v>
                </c:pt>
                <c:pt idx="593">
                  <c:v>36860.1</c:v>
                </c:pt>
                <c:pt idx="594">
                  <c:v>36948.300000000003</c:v>
                </c:pt>
                <c:pt idx="595">
                  <c:v>36953.230000000003</c:v>
                </c:pt>
                <c:pt idx="596">
                  <c:v>37001.18</c:v>
                </c:pt>
                <c:pt idx="597">
                  <c:v>37058.400000000001</c:v>
                </c:pt>
                <c:pt idx="598">
                  <c:v>37180.089999999997</c:v>
                </c:pt>
                <c:pt idx="599">
                  <c:v>37203.019999999997</c:v>
                </c:pt>
                <c:pt idx="600">
                  <c:v>37235.71</c:v>
                </c:pt>
                <c:pt idx="601">
                  <c:v>37257.839999999997</c:v>
                </c:pt>
                <c:pt idx="602">
                  <c:v>37269.21</c:v>
                </c:pt>
                <c:pt idx="603">
                  <c:v>37367.94</c:v>
                </c:pt>
                <c:pt idx="604">
                  <c:v>37423.760000000002</c:v>
                </c:pt>
                <c:pt idx="605">
                  <c:v>37474.879999999997</c:v>
                </c:pt>
                <c:pt idx="606">
                  <c:v>37531.54</c:v>
                </c:pt>
                <c:pt idx="607">
                  <c:v>37536.71</c:v>
                </c:pt>
                <c:pt idx="608">
                  <c:v>37564.65</c:v>
                </c:pt>
                <c:pt idx="609">
                  <c:v>37596.43</c:v>
                </c:pt>
                <c:pt idx="610">
                  <c:v>37717.800000000003</c:v>
                </c:pt>
                <c:pt idx="611">
                  <c:v>37768.910000000003</c:v>
                </c:pt>
                <c:pt idx="612">
                  <c:v>37788.379999999997</c:v>
                </c:pt>
                <c:pt idx="613">
                  <c:v>37869.94</c:v>
                </c:pt>
                <c:pt idx="614">
                  <c:v>38258.81</c:v>
                </c:pt>
                <c:pt idx="615">
                  <c:v>38262.379999999997</c:v>
                </c:pt>
                <c:pt idx="616">
                  <c:v>38270.89</c:v>
                </c:pt>
                <c:pt idx="617">
                  <c:v>38353.03</c:v>
                </c:pt>
                <c:pt idx="618">
                  <c:v>38434.980000000003</c:v>
                </c:pt>
                <c:pt idx="619">
                  <c:v>38491.4</c:v>
                </c:pt>
                <c:pt idx="620">
                  <c:v>38537.160000000003</c:v>
                </c:pt>
                <c:pt idx="621">
                  <c:v>38694.199999999997</c:v>
                </c:pt>
                <c:pt idx="622">
                  <c:v>38739.53</c:v>
                </c:pt>
                <c:pt idx="623">
                  <c:v>38828.589999999997</c:v>
                </c:pt>
                <c:pt idx="624">
                  <c:v>38866.61</c:v>
                </c:pt>
                <c:pt idx="625">
                  <c:v>38924.31</c:v>
                </c:pt>
                <c:pt idx="626">
                  <c:v>38997.58</c:v>
                </c:pt>
                <c:pt idx="627">
                  <c:v>39018.080000000002</c:v>
                </c:pt>
                <c:pt idx="628">
                  <c:v>39159.379999999997</c:v>
                </c:pt>
                <c:pt idx="629">
                  <c:v>39248.01</c:v>
                </c:pt>
                <c:pt idx="630">
                  <c:v>39288.160000000003</c:v>
                </c:pt>
                <c:pt idx="631">
                  <c:v>39378.879999999997</c:v>
                </c:pt>
                <c:pt idx="632">
                  <c:v>40289.68</c:v>
                </c:pt>
                <c:pt idx="633">
                  <c:v>40449.160000000003</c:v>
                </c:pt>
                <c:pt idx="634">
                  <c:v>40676.42</c:v>
                </c:pt>
                <c:pt idx="635">
                  <c:v>41010.93</c:v>
                </c:pt>
                <c:pt idx="636">
                  <c:v>43374.55</c:v>
                </c:pt>
                <c:pt idx="637">
                  <c:v>44175.96</c:v>
                </c:pt>
                <c:pt idx="638">
                  <c:v>47128.63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AF-4290-9033-97B0448A7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828784"/>
        <c:axId val="343831696"/>
      </c:barChart>
      <c:catAx>
        <c:axId val="343828784"/>
        <c:scaling>
          <c:orientation val="minMax"/>
        </c:scaling>
        <c:delete val="1"/>
        <c:axPos val="b"/>
        <c:majorTickMark val="none"/>
        <c:minorTickMark val="none"/>
        <c:tickLblPos val="nextTo"/>
        <c:crossAx val="343831696"/>
        <c:crosses val="autoZero"/>
        <c:auto val="1"/>
        <c:lblAlgn val="ctr"/>
        <c:lblOffset val="100"/>
        <c:noMultiLvlLbl val="0"/>
      </c:catAx>
      <c:valAx>
        <c:axId val="343831696"/>
        <c:scaling>
          <c:orientation val="minMax"/>
          <c:min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1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382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0.26112</cdr:x>
      <cdr:y>0</cdr:y>
    </cdr:from>
    <cdr:to>
      <cdr:x>0.26112</cdr:x>
      <cdr:y>0.72153</cdr:y>
    </cdr:to>
    <cdr:cxnSp macro="">
      <cdr:nvCxnSpPr>
        <cdr:cNvPr id="3" name="Gerader Verbinder 2">
          <a:extLst xmlns:a="http://schemas.openxmlformats.org/drawingml/2006/main">
            <a:ext uri="{FF2B5EF4-FFF2-40B4-BE49-F238E27FC236}">
              <a16:creationId xmlns:a16="http://schemas.microsoft.com/office/drawing/2014/main" id="{CB828F8F-2B7D-CCE2-CCC8-AC42C6DD86B3}"/>
            </a:ext>
          </a:extLst>
        </cdr:cNvPr>
        <cdr:cNvCxnSpPr/>
      </cdr:nvCxnSpPr>
      <cdr:spPr>
        <a:xfrm xmlns:a="http://schemas.openxmlformats.org/drawingml/2006/main" flipH="1" flipV="1">
          <a:off x="2893754" y="0"/>
          <a:ext cx="0" cy="2986268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A27C6-D8B0-480C-ABE1-7BC0400FF9F3}" type="datetimeFigureOut">
              <a:rPr lang="de-DE" smtClean="0"/>
              <a:t>28.04.2026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51E2D-86E0-4526-9488-80FDC928BD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02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232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9EEF7-2198-4F7C-A52B-795E552DB75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4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75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76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73FF5-1D2D-4C81-B5D6-B481A30D6B4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16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97E96"/>
                </a:solidFill>
                <a:latin typeface="Arial Narrow"/>
              </a:rPr>
              <a:t>One example of translational study combining</a:t>
            </a:r>
            <a:r>
              <a:rPr lang="en-US" sz="1200" baseline="0" dirty="0">
                <a:solidFill>
                  <a:srgbClr val="597E96"/>
                </a:solidFill>
                <a:latin typeface="Arial Narrow"/>
              </a:rPr>
              <a:t> clinical and</a:t>
            </a:r>
            <a:r>
              <a:rPr lang="en-US" sz="1200" dirty="0">
                <a:solidFill>
                  <a:srgbClr val="597E96"/>
                </a:solidFill>
                <a:latin typeface="Arial Narrow"/>
              </a:rPr>
              <a:t> healthcare-related research is the ENABLE study. Funded</a:t>
            </a:r>
            <a:r>
              <a:rPr lang="en-US" sz="1200" baseline="0" dirty="0">
                <a:solidFill>
                  <a:srgbClr val="597E96"/>
                </a:solidFill>
                <a:latin typeface="Arial Narrow"/>
              </a:rPr>
              <a:t> by German health insurances with ???, i</a:t>
            </a:r>
            <a:r>
              <a:rPr lang="en-US" sz="1200" dirty="0">
                <a:solidFill>
                  <a:srgbClr val="597E96"/>
                </a:solidFill>
                <a:latin typeface="Arial Narrow"/>
              </a:rPr>
              <a:t>t is a two-arm open-label</a:t>
            </a:r>
            <a:r>
              <a:rPr lang="en-US" sz="1200" baseline="0" dirty="0">
                <a:solidFill>
                  <a:srgbClr val="597E96"/>
                </a:solidFill>
                <a:latin typeface="Arial Narrow"/>
              </a:rPr>
              <a:t> randomized controlled study with 24 sites in Germany </a:t>
            </a:r>
            <a:r>
              <a:rPr lang="en-US" sz="1200" dirty="0">
                <a:solidFill>
                  <a:srgbClr val="597E96"/>
                </a:solidFill>
                <a:latin typeface="Arial Narrow"/>
              </a:rPr>
              <a:t>to assess patient benefits of doing an amyloid PET, in comparison to standard guideline-compliant diagnostics and treatment. The study aims to recruit approximately 1200 patients</a:t>
            </a:r>
            <a:r>
              <a:rPr lang="en-US" sz="1200" baseline="0" dirty="0">
                <a:solidFill>
                  <a:srgbClr val="597E96"/>
                </a:solidFill>
                <a:latin typeface="Arial Narrow"/>
              </a:rPr>
              <a:t> (</a:t>
            </a:r>
            <a:r>
              <a:rPr lang="en-US" sz="1200" dirty="0">
                <a:solidFill>
                  <a:srgbClr val="597E96"/>
                </a:solidFill>
                <a:latin typeface="Arial Narrow"/>
              </a:rPr>
              <a:t>started in September 2024).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7A86-7767-4111-8F35-F95A2C7552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621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4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951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321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10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02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75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6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0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56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3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98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EB54-0DA7-4B66-9962-254FB6A06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7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Hauptmast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823574" y="304799"/>
            <a:ext cx="1131886" cy="685800"/>
          </a:xfrm>
          <a:prstGeom prst="rect">
            <a:avLst/>
          </a:prstGeom>
          <a:noFill/>
        </p:spPr>
      </p:pic>
      <p:sp>
        <p:nvSpPr>
          <p:cNvPr id="6" name="Rectangle 10"/>
          <p:cNvSpPr>
            <a:spLocks noGrp="1" noChangeShapeType="1"/>
          </p:cNvSpPr>
          <p:nvPr/>
        </p:nvSpPr>
        <p:spPr bwMode="auto">
          <a:xfrm flipH="1">
            <a:off x="0" y="1828800"/>
            <a:ext cx="12191999" cy="2362198"/>
          </a:xfrm>
          <a:custGeom>
            <a:avLst/>
            <a:gdLst>
              <a:gd name="connsiteX0" fmla="*/ 0 w 7086600"/>
              <a:gd name="connsiteY0" fmla="*/ 0 h 2057400"/>
              <a:gd name="connsiteX1" fmla="*/ 7086600 w 7086600"/>
              <a:gd name="connsiteY1" fmla="*/ 0 h 2057400"/>
              <a:gd name="connsiteX2" fmla="*/ 7086600 w 7086600"/>
              <a:gd name="connsiteY2" fmla="*/ 2057400 h 2057400"/>
              <a:gd name="connsiteX3" fmla="*/ 0 w 7086600"/>
              <a:gd name="connsiteY3" fmla="*/ 2057400 h 2057400"/>
              <a:gd name="connsiteX4" fmla="*/ 0 w 7086600"/>
              <a:gd name="connsiteY4" fmla="*/ 0 h 2057400"/>
              <a:gd name="connsiteX0" fmla="*/ 840592 w 7086600"/>
              <a:gd name="connsiteY0" fmla="*/ 4101 h 2057400"/>
              <a:gd name="connsiteX1" fmla="*/ 7086600 w 7086600"/>
              <a:gd name="connsiteY1" fmla="*/ 0 h 2057400"/>
              <a:gd name="connsiteX2" fmla="*/ 7086600 w 7086600"/>
              <a:gd name="connsiteY2" fmla="*/ 2057400 h 2057400"/>
              <a:gd name="connsiteX3" fmla="*/ 0 w 7086600"/>
              <a:gd name="connsiteY3" fmla="*/ 2057400 h 2057400"/>
              <a:gd name="connsiteX4" fmla="*/ 840592 w 7086600"/>
              <a:gd name="connsiteY4" fmla="*/ 4101 h 2057400"/>
              <a:gd name="connsiteX0" fmla="*/ 1218544 w 7464552"/>
              <a:gd name="connsiteY0" fmla="*/ 4101 h 2057400"/>
              <a:gd name="connsiteX1" fmla="*/ 7464552 w 7464552"/>
              <a:gd name="connsiteY1" fmla="*/ 0 h 2057400"/>
              <a:gd name="connsiteX2" fmla="*/ 7464552 w 7464552"/>
              <a:gd name="connsiteY2" fmla="*/ 2057400 h 2057400"/>
              <a:gd name="connsiteX3" fmla="*/ 0 w 7464552"/>
              <a:gd name="connsiteY3" fmla="*/ 2057400 h 2057400"/>
              <a:gd name="connsiteX4" fmla="*/ 1218544 w 7464552"/>
              <a:gd name="connsiteY4" fmla="*/ 4101 h 2057400"/>
              <a:gd name="connsiteX0" fmla="*/ 1272017 w 7518025"/>
              <a:gd name="connsiteY0" fmla="*/ 4101 h 2057400"/>
              <a:gd name="connsiteX1" fmla="*/ 7518025 w 7518025"/>
              <a:gd name="connsiteY1" fmla="*/ 0 h 2057400"/>
              <a:gd name="connsiteX2" fmla="*/ 7518025 w 7518025"/>
              <a:gd name="connsiteY2" fmla="*/ 2057400 h 2057400"/>
              <a:gd name="connsiteX3" fmla="*/ 0 w 7518025"/>
              <a:gd name="connsiteY3" fmla="*/ 2057400 h 2057400"/>
              <a:gd name="connsiteX4" fmla="*/ 1272017 w 7518025"/>
              <a:gd name="connsiteY4" fmla="*/ 4101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8025" h="2057400" extrusionOk="0">
                <a:moveTo>
                  <a:pt x="1272017" y="4101"/>
                </a:moveTo>
                <a:lnTo>
                  <a:pt x="7518025" y="0"/>
                </a:lnTo>
                <a:lnTo>
                  <a:pt x="7518025" y="2057400"/>
                </a:lnTo>
                <a:lnTo>
                  <a:pt x="0" y="2057400"/>
                </a:lnTo>
                <a:lnTo>
                  <a:pt x="1272017" y="4101"/>
                </a:lnTo>
                <a:close/>
              </a:path>
            </a:pathLst>
          </a:cu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7" name="Shape 1005"/>
          <p:cNvSpPr>
            <a:spLocks noGrp="1" noChangeShapeType="1"/>
          </p:cNvSpPr>
          <p:nvPr>
            <p:ph type="dt"/>
          </p:nvPr>
        </p:nvSpPr>
        <p:spPr bwMode="auto"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8" name="Footer Placeholder 4"/>
          <p:cNvSpPr>
            <a:spLocks noAdjustHandles="1"/>
          </p:cNvSpPr>
          <p:nvPr userDrawn="1"/>
        </p:nvSpPr>
        <p:spPr bwMode="auto">
          <a:xfrm>
            <a:off x="541487" y="6629400"/>
            <a:ext cx="8146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sz="700"/>
              <a:t> ©  2024  I  IZPH  I  FAU Erlangen-Nürnberg  I  digiDEM Bayern  I  </a:t>
            </a:r>
            <a:r>
              <a:rPr lang="de-DE" sz="700" i="1"/>
              <a:t>Science Watch LIVE </a:t>
            </a:r>
            <a:r>
              <a:rPr lang="de-DE" sz="700" i="0"/>
              <a:t>Nr. 54  </a:t>
            </a:r>
            <a:r>
              <a:rPr lang="de-DE" sz="700"/>
              <a:t>I</a:t>
            </a:r>
            <a:endParaRPr lang="en-US" sz="70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 bwMode="auto">
          <a:xfrm>
            <a:off x="9240631" y="6364975"/>
            <a:ext cx="2743200" cy="365124"/>
          </a:xfrm>
          <a:prstGeom prst="rect">
            <a:avLst/>
          </a:prstGeom>
        </p:spPr>
        <p:txBody>
          <a:bodyPr/>
          <a:lstStyle>
            <a:lvl3pPr algn="r">
              <a:defRPr sz="1100"/>
            </a:lvl3pPr>
          </a:lstStyle>
          <a:p>
            <a:pPr lvl="2">
              <a:defRPr/>
            </a:pPr>
            <a:fld id="{C6468DEA-1385-45FE-9A1F-2302F42BECE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205C2BD1-5E7C-4AA3-98EE-6AE5C6138B50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89" rtl="0"/>
              <a:t>28.04.2026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89" rtl="0"/>
            <a:fld id="{C9C69C9C-EFED-4009-9BF3-56096868105E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89" rtl="0"/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5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intergrund">
            <a:extLst>
              <a:ext uri="{FF2B5EF4-FFF2-40B4-BE49-F238E27FC236}">
                <a16:creationId xmlns:a16="http://schemas.microsoft.com/office/drawing/2014/main" id="{E68411B8-24F9-4DD7-B0A0-24E72E28B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"/>
            <a:ext cx="12192000" cy="5886291"/>
          </a:xfrm>
          <a:prstGeom prst="rect">
            <a:avLst/>
          </a:prstGeom>
        </p:spPr>
      </p:pic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32E9FB63-EF5E-4466-B42E-7F31AE700FB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9pPr>
              <a:defRPr/>
            </a:lvl9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14FCFD6-ACCA-4451-A1B4-49AF97EE3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FCE08E25-A750-4302-8CB8-95F9BFC147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91153" y="6126314"/>
            <a:ext cx="2285903" cy="56386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52" b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2pPr>
            <a:lvl3pPr marL="0" indent="0">
              <a:spcAft>
                <a:spcPts val="0"/>
              </a:spcAft>
              <a:buNone/>
              <a:defRPr sz="2117" b="0"/>
            </a:lvl3pPr>
            <a:lvl4pPr marL="0" indent="0">
              <a:spcAft>
                <a:spcPts val="0"/>
              </a:spcAft>
              <a:buNone/>
              <a:defRPr sz="2117" b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5pPr>
          </a:lstStyle>
          <a:p>
            <a:pPr lvl="0"/>
            <a:r>
              <a:rPr lang="de-DE" dirty="0"/>
              <a:t> Partnerlogo (bitte nur Bild einfügen)</a:t>
            </a:r>
          </a:p>
        </p:txBody>
      </p:sp>
    </p:spTree>
    <p:extLst>
      <p:ext uri="{BB962C8B-B14F-4D97-AF65-F5344CB8AC3E}">
        <p14:creationId xmlns:p14="http://schemas.microsoft.com/office/powerpoint/2010/main" val="383555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orient="horz" pos="1463">
          <p15:clr>
            <a:srgbClr val="FBAE40"/>
          </p15:clr>
        </p15:guide>
        <p15:guide id="3" orient="horz" pos="3504">
          <p15:clr>
            <a:srgbClr val="FBAE40"/>
          </p15:clr>
        </p15:guide>
        <p15:guide id="4" pos="6804">
          <p15:clr>
            <a:srgbClr val="FBAE40"/>
          </p15:clr>
        </p15:guide>
        <p15:guide id="5" pos="45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96EC-5EA6-C125-1048-FF30A6EA6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01EC5-CDA2-1BA8-D0F8-6732958F4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3" indent="0" algn="ctr">
              <a:buNone/>
              <a:defRPr sz="1600"/>
            </a:lvl7pPr>
            <a:lvl8pPr marL="3200321" indent="0" algn="ctr">
              <a:buNone/>
              <a:defRPr sz="1600"/>
            </a:lvl8pPr>
            <a:lvl9pPr marL="365751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CA7D3-C6F3-C45B-099C-277C1926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1B1934EE-62A7-D148-BE6B-9F250C1E4E15}" type="datetimeFigureOut">
              <a:rPr lang="en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89" rtl="0"/>
              <a:t>04/28/2026</a:t>
            </a:fld>
            <a:endParaRPr lang="en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71837-9609-E8AE-C67D-30C1F2B30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endParaRPr lang="en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6E1D2-A507-718E-7558-2C3E26F3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89" rtl="0"/>
            <a:fld id="{C1994278-221E-934D-9BA8-2707A9690AEA}" type="slidenum">
              <a:rPr lang="en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89" rtl="0"/>
              <a:t>‹Nr.›</a:t>
            </a:fld>
            <a:endParaRPr lang="en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334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Text + Text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intergrund">
            <a:extLst>
              <a:ext uri="{FF2B5EF4-FFF2-40B4-BE49-F238E27FC236}">
                <a16:creationId xmlns:a16="http://schemas.microsoft.com/office/drawing/2014/main" id="{4FF1C56C-3409-4FF4-B2F6-C50632BDD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"/>
            <a:ext cx="12192000" cy="5886291"/>
          </a:xfrm>
          <a:prstGeom prst="rect">
            <a:avLst/>
          </a:prstGeom>
        </p:spPr>
      </p:pic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D80A07-7397-41D7-886D-E57169EF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r>
              <a:rPr lang="de-DE" kern="120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DZNE at a glance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602D6F-082A-4A86-AB75-1D6FC8BD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0B8BE2ED-4455-6B4D-978F-2C2D156F5585}" type="datetime3">
              <a:rPr lang="de-DE" kern="1200" smtClean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pPr defTabSz="914389" rtl="0"/>
              <a:t>28/04/26</a:t>
            </a:fld>
            <a:endParaRPr lang="de-DE" kern="1200">
              <a:solidFill>
                <a:prstClr val="white">
                  <a:lumMod val="50000"/>
                </a:prst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14FCFD6-ACCA-4451-A1B4-49AF97EE3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07D577E7-CB51-412E-A7D4-B7F98E1BA4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599" y="2457928"/>
            <a:ext cx="5104078" cy="3428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26CCE2FC-EC76-4717-85D3-F2BB2B5B6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5325" y="2457928"/>
            <a:ext cx="5104078" cy="3428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2" name="Inhaltsplatzhalter 7">
            <a:extLst>
              <a:ext uri="{FF2B5EF4-FFF2-40B4-BE49-F238E27FC236}">
                <a16:creationId xmlns:a16="http://schemas.microsoft.com/office/drawing/2014/main" id="{E1345376-772A-483A-8591-CD83A71F883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91153" y="6126314"/>
            <a:ext cx="2285903" cy="56386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52" b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2pPr>
            <a:lvl3pPr marL="0" indent="0">
              <a:spcAft>
                <a:spcPts val="0"/>
              </a:spcAft>
              <a:buNone/>
              <a:defRPr sz="2117" b="0"/>
            </a:lvl3pPr>
            <a:lvl4pPr marL="0" indent="0">
              <a:spcAft>
                <a:spcPts val="0"/>
              </a:spcAft>
              <a:buNone/>
              <a:defRPr sz="2117" b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5pPr>
          </a:lstStyle>
          <a:p>
            <a:pPr lvl="0"/>
            <a:r>
              <a:rPr lang="de-DE" dirty="0"/>
              <a:t> Partnerlogo (bitte nur Bild einfügen)</a:t>
            </a:r>
          </a:p>
        </p:txBody>
      </p:sp>
    </p:spTree>
    <p:extLst>
      <p:ext uri="{BB962C8B-B14F-4D97-AF65-F5344CB8AC3E}">
        <p14:creationId xmlns:p14="http://schemas.microsoft.com/office/powerpoint/2010/main" val="1889499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orient="horz" pos="1463">
          <p15:clr>
            <a:srgbClr val="FBAE40"/>
          </p15:clr>
        </p15:guide>
        <p15:guide id="3" orient="horz" pos="3504">
          <p15:clr>
            <a:srgbClr val="FBAE40"/>
          </p15:clr>
        </p15:guide>
        <p15:guide id="4" pos="6804">
          <p15:clr>
            <a:srgbClr val="FBAE40"/>
          </p15:clr>
        </p15:guide>
        <p15:guide id="5" pos="453">
          <p15:clr>
            <a:srgbClr val="FBAE40"/>
          </p15:clr>
        </p15:guide>
        <p15:guide id="6" pos="3492">
          <p15:clr>
            <a:srgbClr val="FBAE40"/>
          </p15:clr>
        </p15:guide>
        <p15:guide id="7" pos="37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hluss">
            <a:extLst>
              <a:ext uri="{FF2B5EF4-FFF2-40B4-BE49-F238E27FC236}">
                <a16:creationId xmlns:a16="http://schemas.microsoft.com/office/drawing/2014/main" id="{66C2EBA3-54A4-45F3-BB81-556E7C4B22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" y="1680"/>
            <a:ext cx="12229582" cy="688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81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3" orient="horz" pos="3504">
          <p15:clr>
            <a:srgbClr val="FBAE40"/>
          </p15:clr>
        </p15:guide>
        <p15:guide id="4" pos="6804">
          <p15:clr>
            <a:srgbClr val="FBAE40"/>
          </p15:clr>
        </p15:guide>
        <p15:guide id="5" pos="4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 bwMode="auto">
          <a:xfrm>
            <a:off x="9264351" y="6381327"/>
            <a:ext cx="2743200" cy="365124"/>
          </a:xfrm>
          <a:prstGeom prst="rect">
            <a:avLst/>
          </a:prstGeom>
        </p:spPr>
        <p:txBody>
          <a:bodyPr/>
          <a:lstStyle>
            <a:lvl3pPr algn="r">
              <a:defRPr sz="1100"/>
            </a:lvl3pPr>
          </a:lstStyle>
          <a:p>
            <a:pPr lvl="2">
              <a:defRPr/>
            </a:pPr>
            <a:fld id="{C6468DEA-1385-45FE-9A1F-2302F42BECE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_blau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ntergrund">
            <a:extLst>
              <a:ext uri="{FF2B5EF4-FFF2-40B4-BE49-F238E27FC236}">
                <a16:creationId xmlns:a16="http://schemas.microsoft.com/office/drawing/2014/main" id="{F7D4027A-09F7-4D77-AE4B-705FC6777C4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8" name="Fläche w">
            <a:extLst>
              <a:ext uri="{FF2B5EF4-FFF2-40B4-BE49-F238E27FC236}">
                <a16:creationId xmlns:a16="http://schemas.microsoft.com/office/drawing/2014/main" id="{AC33B18A-9AF5-4F22-87B1-0793EA504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42626" y="-6722"/>
            <a:ext cx="2311725" cy="2016071"/>
          </a:xfrm>
          <a:prstGeom prst="rect">
            <a:avLst/>
          </a:prstGeom>
        </p:spPr>
      </p:pic>
      <p:pic>
        <p:nvPicPr>
          <p:cNvPr id="14" name="Logo">
            <a:extLst>
              <a:ext uri="{FF2B5EF4-FFF2-40B4-BE49-F238E27FC236}">
                <a16:creationId xmlns:a16="http://schemas.microsoft.com/office/drawing/2014/main" id="{529F956D-2586-4C34-92A4-A7C653C69D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9556" y="342265"/>
            <a:ext cx="1653152" cy="1236523"/>
          </a:xfrm>
          <a:prstGeom prst="rect">
            <a:avLst/>
          </a:prstGeom>
        </p:spPr>
      </p:pic>
      <p:sp>
        <p:nvSpPr>
          <p:cNvPr id="9" name="Textplatzhalter">
            <a:extLst>
              <a:ext uri="{FF2B5EF4-FFF2-40B4-BE49-F238E27FC236}">
                <a16:creationId xmlns:a16="http://schemas.microsoft.com/office/drawing/2014/main" id="{DF983E5C-91EB-4931-B734-799AB8AD59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67185" y="5580455"/>
            <a:ext cx="5163760" cy="304792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3" name="Textplatzhalter">
            <a:extLst>
              <a:ext uri="{FF2B5EF4-FFF2-40B4-BE49-F238E27FC236}">
                <a16:creationId xmlns:a16="http://schemas.microsoft.com/office/drawing/2014/main" id="{2D0152D9-2DA9-44C8-9A95-49647CEA5C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7185" y="5226037"/>
            <a:ext cx="5163760" cy="304792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Aft>
                <a:spcPts val="0"/>
              </a:spcAft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de-DE" dirty="0"/>
              <a:t>Wochentag, XX. Monat 2021</a:t>
            </a:r>
          </a:p>
        </p:txBody>
      </p:sp>
      <p:sp>
        <p:nvSpPr>
          <p:cNvPr id="15" name="Titel">
            <a:extLst>
              <a:ext uri="{FF2B5EF4-FFF2-40B4-BE49-F238E27FC236}">
                <a16:creationId xmlns:a16="http://schemas.microsoft.com/office/drawing/2014/main" id="{F7CB70E6-DF43-4623-BD64-20FD9672E4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7185" y="3752749"/>
            <a:ext cx="5163760" cy="952474"/>
          </a:xfrm>
        </p:spPr>
        <p:txBody>
          <a:bodyPr anchor="t" anchorCtr="0"/>
          <a:lstStyle>
            <a:lvl1pPr algn="l">
              <a:defRPr sz="3069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/>
              <a:t>zweizeilig möglich</a:t>
            </a:r>
          </a:p>
        </p:txBody>
      </p:sp>
      <p:sp>
        <p:nvSpPr>
          <p:cNvPr id="16" name="Textfeld">
            <a:extLst>
              <a:ext uri="{FF2B5EF4-FFF2-40B4-BE49-F238E27FC236}">
                <a16:creationId xmlns:a16="http://schemas.microsoft.com/office/drawing/2014/main" id="{3D8B0D0E-CA3F-4703-8EFA-10FC0D02A5DF}"/>
              </a:ext>
            </a:extLst>
          </p:cNvPr>
          <p:cNvSpPr txBox="1"/>
          <p:nvPr userDrawn="1"/>
        </p:nvSpPr>
        <p:spPr>
          <a:xfrm>
            <a:off x="6267185" y="2582996"/>
            <a:ext cx="3842747" cy="7627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7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Das Deutsche Zentrum für</a:t>
            </a:r>
          </a:p>
          <a:p>
            <a:pPr marL="0" marR="0" lvl="0" indent="0" algn="l" defTabSz="914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7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1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Neurodegenerative Erkrankungen</a:t>
            </a:r>
          </a:p>
        </p:txBody>
      </p:sp>
      <p:sp>
        <p:nvSpPr>
          <p:cNvPr id="17" name="Bildplatzhalter">
            <a:extLst>
              <a:ext uri="{FF2B5EF4-FFF2-40B4-BE49-F238E27FC236}">
                <a16:creationId xmlns:a16="http://schemas.microsoft.com/office/drawing/2014/main" id="{C218218C-C6F3-4BBA-AFE5-3E4CEFF782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1056" y="1447223"/>
            <a:ext cx="4190822" cy="4438530"/>
          </a:xfrm>
          <a:prstGeom prst="rect">
            <a:avLst/>
          </a:prstGeom>
          <a:ln>
            <a:noFill/>
          </a:ln>
        </p:spPr>
        <p:txBody>
          <a:bodyPr lIns="72000" tIns="72000"/>
          <a:lstStyle>
            <a:lvl1pPr>
              <a:defRPr sz="1482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60606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3">
          <p15:clr>
            <a:srgbClr val="FBAE40"/>
          </p15:clr>
        </p15:guide>
        <p15:guide id="2" pos="6804">
          <p15:clr>
            <a:srgbClr val="FBAE40"/>
          </p15:clr>
        </p15:guide>
        <p15:guide id="3" pos="453">
          <p15:clr>
            <a:srgbClr val="FBAE40"/>
          </p15:clr>
        </p15:guide>
        <p15:guide id="4" orient="horz" pos="486">
          <p15:clr>
            <a:srgbClr val="FBAE40"/>
          </p15:clr>
        </p15:guide>
        <p15:guide id="5" orient="horz" pos="861">
          <p15:clr>
            <a:srgbClr val="FBAE40"/>
          </p15:clr>
        </p15:guide>
        <p15:guide id="6" pos="3729">
          <p15:clr>
            <a:srgbClr val="FBAE40"/>
          </p15:clr>
        </p15:guide>
        <p15:guide id="7" orient="horz" pos="2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intergrund">
            <a:extLst>
              <a:ext uri="{FF2B5EF4-FFF2-40B4-BE49-F238E27FC236}">
                <a16:creationId xmlns:a16="http://schemas.microsoft.com/office/drawing/2014/main" id="{E68411B8-24F9-4DD7-B0A0-24E72E28B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"/>
            <a:ext cx="12192000" cy="5886291"/>
          </a:xfrm>
          <a:prstGeom prst="rect">
            <a:avLst/>
          </a:prstGeom>
        </p:spPr>
      </p:pic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D80A07-7397-41D7-886D-E57169EF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r>
              <a:rPr lang="de-DE" kern="120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Vortragstitel 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602D6F-082A-4A86-AB75-1D6FC8BD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2476A942-6E60-4303-895C-1DB45D5D2B15}" type="datetime1">
              <a:rPr lang="de-DE" kern="1200" smtClean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pPr defTabSz="914389" rtl="0"/>
              <a:t>28.04.2026</a:t>
            </a:fld>
            <a:endParaRPr lang="de-DE" kern="1200">
              <a:solidFill>
                <a:prstClr val="white">
                  <a:lumMod val="50000"/>
                </a:prst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32E9FB63-EF5E-4466-B42E-7F31AE700FB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9pPr>
              <a:defRPr/>
            </a:lvl9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14FCFD6-ACCA-4451-A1B4-49AF97EE3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FCE08E25-A750-4302-8CB8-95F9BFC147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91153" y="6126314"/>
            <a:ext cx="2285903" cy="56386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52" b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2pPr>
            <a:lvl3pPr marL="0" indent="0">
              <a:spcAft>
                <a:spcPts val="0"/>
              </a:spcAft>
              <a:buNone/>
              <a:defRPr sz="2117" b="0"/>
            </a:lvl3pPr>
            <a:lvl4pPr marL="0" indent="0">
              <a:spcAft>
                <a:spcPts val="0"/>
              </a:spcAft>
              <a:buNone/>
              <a:defRPr sz="2117" b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5pPr>
          </a:lstStyle>
          <a:p>
            <a:pPr lvl="0"/>
            <a:r>
              <a:rPr lang="de-DE" dirty="0"/>
              <a:t> Partnerlogo (bitte nur Bild einfügen)</a:t>
            </a:r>
          </a:p>
        </p:txBody>
      </p:sp>
    </p:spTree>
    <p:extLst>
      <p:ext uri="{BB962C8B-B14F-4D97-AF65-F5344CB8AC3E}">
        <p14:creationId xmlns:p14="http://schemas.microsoft.com/office/powerpoint/2010/main" val="47598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orient="horz" pos="1463">
          <p15:clr>
            <a:srgbClr val="FBAE40"/>
          </p15:clr>
        </p15:guide>
        <p15:guide id="3" orient="horz" pos="3504">
          <p15:clr>
            <a:srgbClr val="FBAE40"/>
          </p15:clr>
        </p15:guide>
        <p15:guide id="4" pos="6804">
          <p15:clr>
            <a:srgbClr val="FBAE40"/>
          </p15:clr>
        </p15:guide>
        <p15:guide id="5" pos="45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Text + Text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intergrund">
            <a:extLst>
              <a:ext uri="{FF2B5EF4-FFF2-40B4-BE49-F238E27FC236}">
                <a16:creationId xmlns:a16="http://schemas.microsoft.com/office/drawing/2014/main" id="{4FF1C56C-3409-4FF4-B2F6-C50632BDD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"/>
            <a:ext cx="12192000" cy="5886291"/>
          </a:xfrm>
          <a:prstGeom prst="rect">
            <a:avLst/>
          </a:prstGeom>
        </p:spPr>
      </p:pic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D80A07-7397-41D7-886D-E57169EF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r>
              <a:rPr lang="de-DE" kern="120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Vortragstitel 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602D6F-082A-4A86-AB75-1D6FC8BD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E8AE9ADF-8D79-4CB1-B833-7ACFA135094F}" type="datetime1">
              <a:rPr lang="de-DE" kern="1200" smtClean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pPr defTabSz="914389" rtl="0"/>
              <a:t>28.04.2026</a:t>
            </a:fld>
            <a:endParaRPr lang="de-DE" kern="1200">
              <a:solidFill>
                <a:prstClr val="white">
                  <a:lumMod val="50000"/>
                </a:prst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14FCFD6-ACCA-4451-A1B4-49AF97EE3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07D577E7-CB51-412E-A7D4-B7F98E1BA4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598" y="2457927"/>
            <a:ext cx="5104078" cy="3428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26CCE2FC-EC76-4717-85D3-F2BB2B5B6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5325" y="2457927"/>
            <a:ext cx="5104078" cy="3428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2" name="Inhaltsplatzhalter 7">
            <a:extLst>
              <a:ext uri="{FF2B5EF4-FFF2-40B4-BE49-F238E27FC236}">
                <a16:creationId xmlns:a16="http://schemas.microsoft.com/office/drawing/2014/main" id="{E1345376-772A-483A-8591-CD83A71F883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91153" y="6126314"/>
            <a:ext cx="2285903" cy="56386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52" b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2pPr>
            <a:lvl3pPr marL="0" indent="0">
              <a:spcAft>
                <a:spcPts val="0"/>
              </a:spcAft>
              <a:buNone/>
              <a:defRPr sz="2117" b="0"/>
            </a:lvl3pPr>
            <a:lvl4pPr marL="0" indent="0">
              <a:spcAft>
                <a:spcPts val="0"/>
              </a:spcAft>
              <a:buNone/>
              <a:defRPr sz="2117" b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5pPr>
          </a:lstStyle>
          <a:p>
            <a:pPr lvl="0"/>
            <a:r>
              <a:rPr lang="de-DE" dirty="0"/>
              <a:t> Partnerlogo (bitte nur Bild einfügen)</a:t>
            </a:r>
          </a:p>
        </p:txBody>
      </p:sp>
    </p:spTree>
    <p:extLst>
      <p:ext uri="{BB962C8B-B14F-4D97-AF65-F5344CB8AC3E}">
        <p14:creationId xmlns:p14="http://schemas.microsoft.com/office/powerpoint/2010/main" val="920661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orient="horz" pos="1463">
          <p15:clr>
            <a:srgbClr val="FBAE40"/>
          </p15:clr>
        </p15:guide>
        <p15:guide id="3" orient="horz" pos="3504">
          <p15:clr>
            <a:srgbClr val="FBAE40"/>
          </p15:clr>
        </p15:guide>
        <p15:guide id="4" pos="6804">
          <p15:clr>
            <a:srgbClr val="FBAE40"/>
          </p15:clr>
        </p15:guide>
        <p15:guide id="5" pos="453">
          <p15:clr>
            <a:srgbClr val="FBAE40"/>
          </p15:clr>
        </p15:guide>
        <p15:guide id="6" pos="3492">
          <p15:clr>
            <a:srgbClr val="FBAE40"/>
          </p15:clr>
        </p15:guide>
        <p15:guide id="7" pos="37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FFD6D817-E6E3-4A01-849D-5BD46C90F2EF}" type="datetimeFigureOut">
              <a:rPr lang="de-DE" kern="1200" smtClean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pPr defTabSz="914389" rtl="0"/>
              <a:t>28.04.2026</a:t>
            </a:fld>
            <a:endParaRPr lang="de-DE" kern="1200">
              <a:solidFill>
                <a:prstClr val="white">
                  <a:lumMod val="50000"/>
                </a:prst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endParaRPr lang="de-DE" kern="1200">
              <a:solidFill>
                <a:prstClr val="white">
                  <a:lumMod val="50000"/>
                </a:prst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89" rtl="0"/>
            <a:fld id="{02D95BAC-1E12-4508-AC42-24CE87DBFC83}" type="slidenum">
              <a:rPr lang="de-DE" kern="1200" smtClean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pPr defTabSz="914389" rtl="0"/>
              <a:t>‹Nr.›</a:t>
            </a:fld>
            <a:endParaRPr lang="de-DE" kern="120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0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intergrund">
            <a:extLst>
              <a:ext uri="{FF2B5EF4-FFF2-40B4-BE49-F238E27FC236}">
                <a16:creationId xmlns:a16="http://schemas.microsoft.com/office/drawing/2014/main" id="{1AEDBA05-8FE5-4D58-BBB2-8D5E143BB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"/>
            <a:ext cx="12192000" cy="5886291"/>
          </a:xfrm>
          <a:prstGeom prst="rect">
            <a:avLst/>
          </a:prstGeom>
        </p:spPr>
      </p:pic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D80A07-7397-41D7-886D-E57169EF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r>
              <a:rPr lang="de-DE" kern="120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Vortragstitel 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602D6F-082A-4A86-AB75-1D6FC8BD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5B89D9FF-E3CF-44E9-B2A7-51F84F54E040}" type="datetime1">
              <a:rPr lang="de-DE" kern="1200" smtClean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pPr defTabSz="914389" rtl="0"/>
              <a:t>28.04.2026</a:t>
            </a:fld>
            <a:endParaRPr lang="de-DE" kern="1200">
              <a:solidFill>
                <a:prstClr val="white">
                  <a:lumMod val="50000"/>
                </a:prst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14FCFD6-ACCA-4451-A1B4-49AF97EE3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07D577E7-CB51-412E-A7D4-B7F98E1BA4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598" y="2457927"/>
            <a:ext cx="5104078" cy="34289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1" name="Textplatzhalter">
            <a:extLst>
              <a:ext uri="{FF2B5EF4-FFF2-40B4-BE49-F238E27FC236}">
                <a16:creationId xmlns:a16="http://schemas.microsoft.com/office/drawing/2014/main" id="{26CCE2FC-EC76-4717-85D3-F2BB2B5B6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5325" y="2457927"/>
            <a:ext cx="5104078" cy="34289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2" name="Inhaltsplatzhalter 7">
            <a:extLst>
              <a:ext uri="{FF2B5EF4-FFF2-40B4-BE49-F238E27FC236}">
                <a16:creationId xmlns:a16="http://schemas.microsoft.com/office/drawing/2014/main" id="{66FFC6D7-8374-4E73-AC69-8D3A20E50D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91153" y="6126314"/>
            <a:ext cx="2285903" cy="56386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52" b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2pPr>
            <a:lvl3pPr marL="0" indent="0">
              <a:spcAft>
                <a:spcPts val="0"/>
              </a:spcAft>
              <a:buNone/>
              <a:defRPr sz="2117" b="0"/>
            </a:lvl3pPr>
            <a:lvl4pPr marL="0" indent="0">
              <a:spcAft>
                <a:spcPts val="0"/>
              </a:spcAft>
              <a:buNone/>
              <a:defRPr sz="2117" b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5pPr>
          </a:lstStyle>
          <a:p>
            <a:pPr lvl="0"/>
            <a:r>
              <a:rPr lang="de-DE" dirty="0"/>
              <a:t> Partnerlogo (bitte nur Bild einfügen)</a:t>
            </a:r>
          </a:p>
        </p:txBody>
      </p:sp>
    </p:spTree>
    <p:extLst>
      <p:ext uri="{BB962C8B-B14F-4D97-AF65-F5344CB8AC3E}">
        <p14:creationId xmlns:p14="http://schemas.microsoft.com/office/powerpoint/2010/main" val="712293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orient="horz" pos="1463">
          <p15:clr>
            <a:srgbClr val="FBAE40"/>
          </p15:clr>
        </p15:guide>
        <p15:guide id="3" orient="horz" pos="3504">
          <p15:clr>
            <a:srgbClr val="FBAE40"/>
          </p15:clr>
        </p15:guide>
        <p15:guide id="4" pos="6804">
          <p15:clr>
            <a:srgbClr val="FBAE40"/>
          </p15:clr>
        </p15:guide>
        <p15:guide id="5" pos="453">
          <p15:clr>
            <a:srgbClr val="FBAE40"/>
          </p15:clr>
        </p15:guide>
        <p15:guide id="6" pos="3492">
          <p15:clr>
            <a:srgbClr val="FBAE40"/>
          </p15:clr>
        </p15:guide>
        <p15:guide id="7" pos="37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 (dunk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intergrund">
            <a:extLst>
              <a:ext uri="{FF2B5EF4-FFF2-40B4-BE49-F238E27FC236}">
                <a16:creationId xmlns:a16="http://schemas.microsoft.com/office/drawing/2014/main" id="{8A493300-0716-4090-8523-B5CE91C9A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"/>
            <a:ext cx="12192000" cy="5886291"/>
          </a:xfrm>
          <a:prstGeom prst="rect">
            <a:avLst/>
          </a:prstGeom>
        </p:spPr>
      </p:pic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D80A07-7397-41D7-886D-E57169EF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r>
              <a:rPr lang="de-DE" kern="120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Vortragstitel 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602D6F-082A-4A86-AB75-1D6FC8BD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DE933954-2B3D-445A-904E-D0248C00E656}" type="datetime1">
              <a:rPr lang="de-DE" kern="1200" smtClean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pPr defTabSz="914389" rtl="0"/>
              <a:t>28.04.2026</a:t>
            </a:fld>
            <a:endParaRPr lang="de-DE" kern="1200">
              <a:solidFill>
                <a:prstClr val="white">
                  <a:lumMod val="50000"/>
                </a:prstClr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32E9FB63-EF5E-4466-B42E-7F31AE700FB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14FCFD6-ACCA-4451-A1B4-49AF97EE3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46B263F-2F7D-438C-87CB-556884E27BC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91153" y="6126314"/>
            <a:ext cx="2285903" cy="563865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52" b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2pPr>
            <a:lvl3pPr marL="0" indent="0">
              <a:spcAft>
                <a:spcPts val="0"/>
              </a:spcAft>
              <a:buNone/>
              <a:defRPr sz="2117" b="0"/>
            </a:lvl3pPr>
            <a:lvl4pPr marL="0" indent="0">
              <a:spcAft>
                <a:spcPts val="0"/>
              </a:spcAft>
              <a:buNone/>
              <a:defRPr sz="2117" b="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2117" b="0"/>
            </a:lvl5pPr>
          </a:lstStyle>
          <a:p>
            <a:pPr lvl="0"/>
            <a:r>
              <a:rPr lang="de-DE" dirty="0"/>
              <a:t> Partnerlogo (bitte nur Bild einfügen)</a:t>
            </a:r>
          </a:p>
        </p:txBody>
      </p:sp>
    </p:spTree>
    <p:extLst>
      <p:ext uri="{BB962C8B-B14F-4D97-AF65-F5344CB8AC3E}">
        <p14:creationId xmlns:p14="http://schemas.microsoft.com/office/powerpoint/2010/main" val="331457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orient="horz" pos="1463">
          <p15:clr>
            <a:srgbClr val="FBAE40"/>
          </p15:clr>
        </p15:guide>
        <p15:guide id="3" orient="horz" pos="3504">
          <p15:clr>
            <a:srgbClr val="FBAE40"/>
          </p15:clr>
        </p15:guide>
        <p15:guide id="4" pos="6804">
          <p15:clr>
            <a:srgbClr val="FBAE40"/>
          </p15:clr>
        </p15:guide>
        <p15:guide id="5" pos="45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89" rtl="0"/>
            <a:fld id="{205C2BD1-5E7C-4AA3-98EE-6AE5C6138B50}" type="datetimeFigureOut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89" rtl="0"/>
              <a:t>28.04.2026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89" rtl="0"/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89" rtl="0"/>
            <a:fld id="{C9C69C9C-EFED-4009-9BF3-56096868105E}" type="slidenum">
              <a:rPr lang="de-D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89" rtl="0"/>
              <a:t>‹Nr.›</a:t>
            </a:fld>
            <a:endParaRPr lang="de-D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9B8F6E2C-31AC-4640-B5C2-70EC53B6B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592" y="230189"/>
            <a:ext cx="1199067" cy="8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4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67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theme" Target="../theme/theme68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12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theme" Target="../theme/theme7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Grp="1" noChangeAspect="1"/>
          </p:cNvPicPr>
          <p:nvPr/>
        </p:nvPicPr>
        <p:blipFill>
          <a:blip r:embed="rId4"/>
          <a:stretch/>
        </p:blipFill>
        <p:spPr bwMode="auto">
          <a:xfrm>
            <a:off x="10823574" y="304799"/>
            <a:ext cx="1131886" cy="685800"/>
          </a:xfrm>
          <a:prstGeom prst="rect">
            <a:avLst/>
          </a:prstGeom>
          <a:noFill/>
        </p:spPr>
      </p:pic>
      <p:sp>
        <p:nvSpPr>
          <p:cNvPr id="6" name="Footer Placeholder 4"/>
          <p:cNvSpPr>
            <a:spLocks noAdjustHandles="1"/>
          </p:cNvSpPr>
          <p:nvPr userDrawn="1"/>
        </p:nvSpPr>
        <p:spPr bwMode="auto">
          <a:xfrm>
            <a:off x="533399" y="6629400"/>
            <a:ext cx="8146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sz="700"/>
              <a:t> ©  2026  I  IZPH  I  Uniklinikum Erlangen  I  digiDEM Bayern  I  </a:t>
            </a:r>
            <a:r>
              <a:rPr lang="de-DE" sz="700" i="1"/>
              <a:t>Science Watch LIVE </a:t>
            </a:r>
            <a:r>
              <a:rPr lang="de-DE" sz="700" i="0"/>
              <a:t>Nr. 80  </a:t>
            </a:r>
            <a:r>
              <a:rPr lang="de-DE" sz="700"/>
              <a:t>I  29.04.2026</a:t>
            </a:r>
            <a:endParaRPr lang="en-US" sz="700"/>
          </a:p>
          <a:p>
            <a:pPr algn="l">
              <a:defRPr/>
            </a:pPr>
            <a:endParaRPr lang="en-US" sz="7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>
          <a:xfrm>
            <a:off x="9437850" y="6492874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375DE0-3CCF-4159-BA08-DC4AAA8081BC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marL="0" indent="0" algn="ctr" defTabSz="914400">
        <a:lnSpc>
          <a:spcPct val="100000"/>
        </a:lnSpc>
        <a:buNone/>
        <a:defRPr lang="en-US" sz="2800">
          <a:solidFill>
            <a:schemeClr val="dk1"/>
          </a:solidFill>
          <a:latin typeface="open sans"/>
        </a:defRPr>
      </a:lvl1pPr>
      <a:lvl2pPr marL="0" indent="0" algn="ctr" defTabSz="914400">
        <a:lnSpc>
          <a:spcPct val="100000"/>
        </a:lnSpc>
        <a:buNone/>
        <a:defRPr lang="en-US" sz="2800">
          <a:solidFill>
            <a:schemeClr val="dk1"/>
          </a:solidFill>
          <a:latin typeface="open sans"/>
        </a:defRPr>
      </a:lvl2pPr>
      <a:lvl3pPr marL="0" indent="0" algn="ctr" defTabSz="914400">
        <a:lnSpc>
          <a:spcPct val="100000"/>
        </a:lnSpc>
        <a:buNone/>
        <a:defRPr lang="en-US" sz="2800">
          <a:solidFill>
            <a:schemeClr val="dk1"/>
          </a:solidFill>
          <a:latin typeface="open sans"/>
        </a:defRPr>
      </a:lvl3pPr>
      <a:lvl4pPr marL="0" indent="0" algn="ctr" defTabSz="914400">
        <a:lnSpc>
          <a:spcPct val="100000"/>
        </a:lnSpc>
        <a:buNone/>
        <a:defRPr lang="en-US" sz="2800">
          <a:solidFill>
            <a:schemeClr val="dk1"/>
          </a:solidFill>
          <a:latin typeface="open sans"/>
        </a:defRPr>
      </a:lvl4pPr>
      <a:lvl5pPr marL="0" indent="0" algn="ctr" defTabSz="914400">
        <a:lnSpc>
          <a:spcPct val="100000"/>
        </a:lnSpc>
        <a:buNone/>
        <a:defRPr lang="en-US" sz="2800">
          <a:solidFill>
            <a:schemeClr val="dk1"/>
          </a:solidFill>
          <a:latin typeface="open sans"/>
        </a:defRPr>
      </a:lvl5pPr>
      <a:lvl6pPr>
        <a:defRPr lang="en-US" sz="1800">
          <a:latin typeface="open sans"/>
        </a:defRPr>
      </a:lvl6pPr>
      <a:lvl7pPr>
        <a:defRPr lang="en-US" sz="1800">
          <a:latin typeface="open sans"/>
        </a:defRPr>
      </a:lvl7pPr>
      <a:lvl8pPr>
        <a:defRPr lang="en-US" sz="1800">
          <a:latin typeface="open sans"/>
        </a:defRPr>
      </a:lvl8pPr>
      <a:lvl9pPr>
        <a:defRPr lang="en-US" sz="1800">
          <a:latin typeface="open sans"/>
        </a:defRPr>
      </a:lvl9pPr>
    </p:titleStyle>
    <p:bodyStyle>
      <a:lvl1pPr marL="342900" indent="0" algn="l" defTabSz="914400">
        <a:lnSpc>
          <a:spcPct val="100000"/>
        </a:lnSpc>
        <a:spcBef>
          <a:spcPts val="0"/>
        </a:spcBef>
        <a:buFont typeface="Arial"/>
        <a:buChar char="•"/>
        <a:defRPr lang="en-US" sz="3200">
          <a:solidFill>
            <a:schemeClr val="dk1"/>
          </a:solidFill>
          <a:latin typeface="open sans"/>
        </a:defRPr>
      </a:lvl1pPr>
      <a:lvl2pPr marL="742950" indent="457200" algn="l" defTabSz="914400">
        <a:lnSpc>
          <a:spcPct val="100000"/>
        </a:lnSpc>
        <a:spcBef>
          <a:spcPts val="0"/>
        </a:spcBef>
        <a:buChar char="–"/>
        <a:defRPr lang="en-US" sz="2800">
          <a:solidFill>
            <a:schemeClr val="dk1"/>
          </a:solidFill>
          <a:latin typeface="open sans"/>
        </a:defRPr>
      </a:lvl2pPr>
      <a:lvl3pPr marL="1143000" indent="914400" algn="l" defTabSz="914400">
        <a:lnSpc>
          <a:spcPct val="100000"/>
        </a:lnSpc>
        <a:spcBef>
          <a:spcPts val="0"/>
        </a:spcBef>
        <a:buChar char="•"/>
        <a:defRPr lang="en-US" sz="2400">
          <a:solidFill>
            <a:schemeClr val="dk1"/>
          </a:solidFill>
          <a:latin typeface="open sans"/>
        </a:defRPr>
      </a:lvl3pPr>
      <a:lvl4pPr marL="1600200" indent="1371600" algn="l" defTabSz="914400">
        <a:lnSpc>
          <a:spcPct val="100000"/>
        </a:lnSpc>
        <a:spcBef>
          <a:spcPts val="0"/>
        </a:spcBef>
        <a:buChar char="–"/>
        <a:defRPr lang="en-US" sz="2000">
          <a:solidFill>
            <a:schemeClr val="dk1"/>
          </a:solidFill>
          <a:latin typeface="open sans"/>
        </a:defRPr>
      </a:lvl4pPr>
      <a:lvl5pPr marL="2057400" indent="1828800" algn="l" defTabSz="914400">
        <a:lnSpc>
          <a:spcPct val="100000"/>
        </a:lnSpc>
        <a:spcBef>
          <a:spcPts val="0"/>
        </a:spcBef>
        <a:buChar char="»"/>
        <a:defRPr lang="en-US" sz="2000">
          <a:solidFill>
            <a:schemeClr val="dk1"/>
          </a:solidFill>
          <a:latin typeface="open sans"/>
        </a:defRPr>
      </a:lvl5pPr>
      <a:lvl6pPr>
        <a:defRPr lang="en-US" sz="1800">
          <a:latin typeface="open sans"/>
        </a:defRPr>
      </a:lvl6pPr>
      <a:lvl7pPr>
        <a:defRPr lang="en-US" sz="1800">
          <a:latin typeface="open sans"/>
        </a:defRPr>
      </a:lvl7pPr>
      <a:lvl8pPr>
        <a:defRPr lang="en-US" sz="1800">
          <a:latin typeface="open sans"/>
        </a:defRPr>
      </a:lvl8pPr>
      <a:lvl9pPr>
        <a:defRPr lang="en-US" sz="1800">
          <a:latin typeface="open sans"/>
        </a:defRPr>
      </a:lvl9pPr>
    </p:bodyStyle>
    <p:otherStyle>
      <a:lvl1pPr marL="0" indent="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open sans"/>
        </a:defRPr>
      </a:lvl1pPr>
      <a:lvl2pPr marL="457200" indent="45720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open sans"/>
        </a:defRPr>
      </a:lvl2pPr>
      <a:lvl3pPr marL="914400" indent="91440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open sans"/>
        </a:defRPr>
      </a:lvl3pPr>
      <a:lvl4pPr marL="1371600" indent="137160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open sans"/>
        </a:defRPr>
      </a:lvl4pPr>
      <a:lvl5pPr marL="1828800" indent="1828800" algn="l" defTabSz="914400">
        <a:lnSpc>
          <a:spcPct val="100000"/>
        </a:lnSpc>
        <a:buNone/>
        <a:defRPr lang="en-US" sz="1800">
          <a:solidFill>
            <a:schemeClr val="dk1"/>
          </a:solidFill>
          <a:latin typeface="open sans"/>
        </a:defRPr>
      </a:lvl5pPr>
      <a:lvl6pPr>
        <a:defRPr lang="en-US" sz="1800">
          <a:latin typeface="open sans"/>
        </a:defRPr>
      </a:lvl6pPr>
      <a:lvl7pPr>
        <a:defRPr lang="en-US" sz="1800">
          <a:latin typeface="open sans"/>
        </a:defRPr>
      </a:lvl7pPr>
      <a:lvl8pPr>
        <a:defRPr lang="en-US" sz="1800">
          <a:latin typeface="open sans"/>
        </a:defRPr>
      </a:lvl8pPr>
      <a:lvl9pPr>
        <a:defRPr lang="en-US" sz="1800">
          <a:latin typeface="open san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481102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218501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261729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704361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812542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895766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95120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133073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953334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017408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736967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79857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046497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580255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464196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420037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932184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103975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744274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724512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321565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270964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513638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5543067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1869452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829492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447736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295989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37740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7114372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74504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503576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634130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937357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808731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430461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171967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8814208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08848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162239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612623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155111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260976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10991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0456328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691646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752819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541761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258787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690781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049057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201743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270840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052148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93467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982447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880146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331837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21403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919065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883982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3999BA3-562C-4E45-8F3B-A023F45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21" y="301188"/>
            <a:ext cx="6844385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581D5-332D-4C8E-AF45-43F518A6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1631156"/>
            <a:ext cx="11157744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440FC-859D-4521-8908-A802F3E53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222" y="6634669"/>
            <a:ext cx="493725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14.03.2023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C6C66-9703-4B53-BAF2-1F89587F3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319" y="6634669"/>
            <a:ext cx="5469732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DE"/>
              <a:t>Prof. Dr. Christian Jäger, Basiskurs, 14.03.2022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FAB54-E254-4FCB-BB98-1E4D5A6D0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2175" y="6634669"/>
            <a:ext cx="153888" cy="9233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D949F9DF-37BD-4CD6-BF49-65BA579E1D7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EA0DE-CCA1-4795-BE19-74C50E90E6A6}"/>
              </a:ext>
            </a:extLst>
          </p:cNvPr>
          <p:cNvSpPr/>
          <p:nvPr userDrawn="1"/>
        </p:nvSpPr>
        <p:spPr>
          <a:xfrm>
            <a:off x="518402" y="1196733"/>
            <a:ext cx="11676063" cy="720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10272FF-60F7-4AF4-9CD6-0A04080EA9B4}"/>
              </a:ext>
            </a:extLst>
          </p:cNvPr>
          <p:cNvSpPr/>
          <p:nvPr userDrawn="1"/>
        </p:nvSpPr>
        <p:spPr>
          <a:xfrm>
            <a:off x="517200" y="6538526"/>
            <a:ext cx="11674800" cy="108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D806-CB19-40CC-A79A-590CC1E2001C}"/>
              </a:ext>
            </a:extLst>
          </p:cNvPr>
          <p:cNvGrpSpPr/>
          <p:nvPr userDrawn="1"/>
        </p:nvGrpSpPr>
        <p:grpSpPr>
          <a:xfrm>
            <a:off x="-390524" y="160153"/>
            <a:ext cx="333375" cy="136812"/>
            <a:chOff x="-133350" y="2711163"/>
            <a:chExt cx="333375" cy="136812"/>
          </a:xfrm>
        </p:grpSpPr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4AAF1C65-9B2D-4CC2-AC17-D265DC4D7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A82F2D7-59C8-4661-B851-DC008AA6297D}"/>
                </a:ext>
              </a:extLst>
            </p:cNvPr>
            <p:cNvSpPr txBox="1"/>
            <p:nvPr userDrawn="1"/>
          </p:nvSpPr>
          <p:spPr>
            <a:xfrm>
              <a:off x="-63646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1FD6C4-2ACB-4F36-A3BA-68BAE793E096}"/>
              </a:ext>
            </a:extLst>
          </p:cNvPr>
          <p:cNvGrpSpPr/>
          <p:nvPr userDrawn="1"/>
        </p:nvGrpSpPr>
        <p:grpSpPr>
          <a:xfrm>
            <a:off x="-390524" y="1131703"/>
            <a:ext cx="333375" cy="136812"/>
            <a:chOff x="-133350" y="2711163"/>
            <a:chExt cx="333375" cy="136812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79170BC-C4E0-4FC8-93EA-CB17C93272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CF57888-5707-459D-94AC-235CE0EBEDD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3014F4-59EC-4961-A29D-259A33C423B3}"/>
              </a:ext>
            </a:extLst>
          </p:cNvPr>
          <p:cNvGrpSpPr/>
          <p:nvPr userDrawn="1"/>
        </p:nvGrpSpPr>
        <p:grpSpPr>
          <a:xfrm>
            <a:off x="-390524" y="1491963"/>
            <a:ext cx="333375" cy="136812"/>
            <a:chOff x="-133350" y="2711163"/>
            <a:chExt cx="333375" cy="136812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D8E14DC-3898-4BA1-91EA-46ADC917A5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1BB5C6B-8FE1-44A4-AE66-C1DB01AE301C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991022-C87B-4402-BF68-CD3ED59D5D85}"/>
              </a:ext>
            </a:extLst>
          </p:cNvPr>
          <p:cNvGrpSpPr/>
          <p:nvPr userDrawn="1"/>
        </p:nvGrpSpPr>
        <p:grpSpPr>
          <a:xfrm>
            <a:off x="-390524" y="3292188"/>
            <a:ext cx="333375" cy="136812"/>
            <a:chOff x="-133350" y="2711163"/>
            <a:chExt cx="333375" cy="136812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439873FE-8996-424A-94FE-EEEEC0A7B6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4C5416-0A35-4C8C-8975-2F5057F69C48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F9A881D-D6E0-4814-9AA3-AAF6697A620E}"/>
              </a:ext>
            </a:extLst>
          </p:cNvPr>
          <p:cNvGrpSpPr/>
          <p:nvPr userDrawn="1"/>
        </p:nvGrpSpPr>
        <p:grpSpPr>
          <a:xfrm>
            <a:off x="-390524" y="6063963"/>
            <a:ext cx="333375" cy="136812"/>
            <a:chOff x="-133350" y="2711163"/>
            <a:chExt cx="333375" cy="136812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ECA5DFD-01F8-49BC-9DE9-EE577F9B4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348451A-09A8-4D76-AA86-13CB9E640770}"/>
                </a:ext>
              </a:extLst>
            </p:cNvPr>
            <p:cNvSpPr txBox="1"/>
            <p:nvPr userDrawn="1"/>
          </p:nvSpPr>
          <p:spPr>
            <a:xfrm>
              <a:off x="-63643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24DF2EB-9047-4DDA-A12A-4BAC4962F78F}"/>
              </a:ext>
            </a:extLst>
          </p:cNvPr>
          <p:cNvGrpSpPr/>
          <p:nvPr userDrawn="1"/>
        </p:nvGrpSpPr>
        <p:grpSpPr>
          <a:xfrm>
            <a:off x="-390524" y="6495763"/>
            <a:ext cx="333375" cy="136812"/>
            <a:chOff x="-133350" y="2711163"/>
            <a:chExt cx="333375" cy="136812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690A038D-AD14-4251-A0A9-22A5F6713B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E3D1027-C73A-4F88-AB8D-55680AB053E7}"/>
                </a:ext>
              </a:extLst>
            </p:cNvPr>
            <p:cNvSpPr txBox="1"/>
            <p:nvPr userDrawn="1"/>
          </p:nvSpPr>
          <p:spPr>
            <a:xfrm>
              <a:off x="-63642" y="271116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6244944-3F97-4474-9D4A-3D31BFBC3DF9}"/>
              </a:ext>
            </a:extLst>
          </p:cNvPr>
          <p:cNvGrpSpPr/>
          <p:nvPr userDrawn="1"/>
        </p:nvGrpSpPr>
        <p:grpSpPr>
          <a:xfrm rot="16200000">
            <a:off x="287475" y="-293301"/>
            <a:ext cx="333375" cy="125135"/>
            <a:chOff x="-133350" y="2722840"/>
            <a:chExt cx="333375" cy="125135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7182CE3-E874-4552-B5B3-4076C9908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6B92B-AC01-4482-A6E7-400EF0E7F9ED}"/>
                </a:ext>
              </a:extLst>
            </p:cNvPr>
            <p:cNvSpPr txBox="1"/>
            <p:nvPr userDrawn="1"/>
          </p:nvSpPr>
          <p:spPr>
            <a:xfrm>
              <a:off x="-63643" y="2722840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EC5B3E5-86C1-4027-A74F-789345DFA684}"/>
              </a:ext>
            </a:extLst>
          </p:cNvPr>
          <p:cNvGrpSpPr/>
          <p:nvPr userDrawn="1"/>
        </p:nvGrpSpPr>
        <p:grpSpPr>
          <a:xfrm rot="16200000">
            <a:off x="5758802" y="-293300"/>
            <a:ext cx="333375" cy="125132"/>
            <a:chOff x="-133350" y="2722843"/>
            <a:chExt cx="333375" cy="125132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B62256D-25C9-4899-8A3A-7970EB470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9A2699B-FFE8-4320-BD7A-68D214D9A58B}"/>
                </a:ext>
              </a:extLst>
            </p:cNvPr>
            <p:cNvSpPr txBox="1"/>
            <p:nvPr userDrawn="1"/>
          </p:nvSpPr>
          <p:spPr>
            <a:xfrm>
              <a:off x="-63641" y="2722843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A9EBBA-C118-4592-8B41-99FA797C19C4}"/>
              </a:ext>
            </a:extLst>
          </p:cNvPr>
          <p:cNvGrpSpPr/>
          <p:nvPr userDrawn="1"/>
        </p:nvGrpSpPr>
        <p:grpSpPr>
          <a:xfrm>
            <a:off x="6203916" y="-397424"/>
            <a:ext cx="113235" cy="333375"/>
            <a:chOff x="6416681" y="-397424"/>
            <a:chExt cx="113236" cy="333375"/>
          </a:xfrm>
        </p:grpSpPr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5C123C4-4121-4372-95DF-DC232FC6A3E1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10C304B0-38F3-48B3-A23F-BE3EEAF774D6}"/>
                </a:ext>
              </a:extLst>
            </p:cNvPr>
            <p:cNvSpPr txBox="1"/>
            <p:nvPr userDrawn="1"/>
          </p:nvSpPr>
          <p:spPr>
            <a:xfrm rot="16200000">
              <a:off x="6382152" y="-281522"/>
              <a:ext cx="193964" cy="1015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609601-D94C-4D05-A7EF-EBA9D6ACA00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5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E2CEB042-C849-4BE4-A0F0-03828777E713}"/>
              </a:ext>
            </a:extLst>
          </p:cNvPr>
          <p:cNvGrpSpPr/>
          <p:nvPr userDrawn="1"/>
        </p:nvGrpSpPr>
        <p:grpSpPr>
          <a:xfrm rot="16200000">
            <a:off x="11453158" y="-293304"/>
            <a:ext cx="333375" cy="125127"/>
            <a:chOff x="-133350" y="2722848"/>
            <a:chExt cx="333375" cy="125127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8E387D-7C2C-4001-94B6-8372A7A130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9EC0E69-66B7-4E97-B0AC-9CFA0DDEC604}"/>
                </a:ext>
              </a:extLst>
            </p:cNvPr>
            <p:cNvSpPr txBox="1"/>
            <p:nvPr userDrawn="1"/>
          </p:nvSpPr>
          <p:spPr>
            <a:xfrm>
              <a:off x="-63638" y="2722848"/>
              <a:ext cx="193964" cy="1015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685783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5455B7B7-D66F-4A5D-9E90-5BA38D64518F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850194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41E4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499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6999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40499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539987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7498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980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44976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134997" algn="l" defTabSz="685783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accent4"/>
        </a:buClr>
        <a:buFont typeface="Symbol" panose="05050102010706020507" pitchFamily="18" charset="2"/>
        <a:buChar char="-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  <p15:guide id="3" pos="433">
          <p15:clr>
            <a:srgbClr val="F26B43"/>
          </p15:clr>
        </p15:guide>
        <p15:guide id="4" pos="9807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1026">
          <p15:clr>
            <a:srgbClr val="F26B43"/>
          </p15:clr>
        </p15:guide>
        <p15:guide id="8" orient="horz" pos="3906">
          <p15:clr>
            <a:srgbClr val="F26B43"/>
          </p15:clr>
        </p15:guide>
        <p15:guide id="9" orient="horz" pos="4178">
          <p15:clr>
            <a:srgbClr val="F26B43"/>
          </p15:clr>
        </p15:guide>
        <p15:guide id="10" pos="5211">
          <p15:clr>
            <a:srgbClr val="F26B43"/>
          </p15:clr>
        </p15:guide>
        <p15:guide id="11" pos="5029">
          <p15:clr>
            <a:srgbClr val="F26B43"/>
          </p15:clr>
        </p15:guide>
        <p15:guide id="12" orient="horz" pos="391">
          <p15:clr>
            <a:srgbClr val="F26B43"/>
          </p15:clr>
        </p15:guide>
        <p15:guide id="13" orient="horz" pos="527">
          <p15:clr>
            <a:srgbClr val="F26B43"/>
          </p15:clr>
        </p15:guide>
      </p15:sldGuideLst>
    </p:ext>
  </p:extLst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15EE747B-BD61-40E4-84F5-957DCC9C7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050" y="6381578"/>
            <a:ext cx="5633430" cy="228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76" b="1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defRPr/>
            </a:lvl5pPr>
            <a:lvl6pPr marL="0" indent="0">
              <a:lnSpc>
                <a:spcPct val="100000"/>
              </a:lnSpc>
              <a:spcBef>
                <a:spcPts val="0"/>
              </a:spcBef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defRPr/>
            </a:lvl9pPr>
          </a:lstStyle>
          <a:p>
            <a:r>
              <a:rPr lang="de-DE"/>
              <a:t>Vortragstitel </a:t>
            </a:r>
            <a:endParaRPr lang="de-DE" dirty="0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8D457DAB-85DC-4321-956A-458FAC213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597" y="6383140"/>
            <a:ext cx="1066755" cy="228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76" b="1" spc="0" baseline="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defRPr/>
            </a:lvl5pPr>
            <a:lvl6pPr marL="0" indent="0">
              <a:lnSpc>
                <a:spcPct val="100000"/>
              </a:lnSpc>
              <a:spcBef>
                <a:spcPts val="0"/>
              </a:spcBef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defRPr/>
            </a:lvl9pPr>
          </a:lstStyle>
          <a:p>
            <a:fld id="{FF489D2C-9D17-4361-829B-C016402A99A0}" type="datetime1">
              <a:rPr lang="de-DE" smtClean="0"/>
              <a:t>28.04.2026</a:t>
            </a:fld>
            <a:endParaRPr lang="de-DE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1666980-41F7-442F-B060-52BF58101C9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91730" y="6127842"/>
            <a:ext cx="752655" cy="564500"/>
          </a:xfrm>
          <a:prstGeom prst="rect">
            <a:avLst/>
          </a:prstGeom>
        </p:spPr>
      </p:pic>
      <p:sp>
        <p:nvSpPr>
          <p:cNvPr id="3" name="Textplatzhalter">
            <a:extLst>
              <a:ext uri="{FF2B5EF4-FFF2-40B4-BE49-F238E27FC236}">
                <a16:creationId xmlns:a16="http://schemas.microsoft.com/office/drawing/2014/main" id="{0B005FD3-620F-458D-B5D7-AB50153CD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598" y="2458025"/>
            <a:ext cx="10668346" cy="34272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platzhalter">
            <a:extLst>
              <a:ext uri="{FF2B5EF4-FFF2-40B4-BE49-F238E27FC236}">
                <a16:creationId xmlns:a16="http://schemas.microsoft.com/office/drawing/2014/main" id="{1D75BD63-FEFB-4251-830C-2D9F4BE9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98" y="818741"/>
            <a:ext cx="10668347" cy="914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</a:t>
            </a:r>
          </a:p>
        </p:txBody>
      </p:sp>
      <p:grpSp>
        <p:nvGrpSpPr>
          <p:cNvPr id="7" name="Regieanweisung">
            <a:extLst>
              <a:ext uri="{FF2B5EF4-FFF2-40B4-BE49-F238E27FC236}">
                <a16:creationId xmlns:a16="http://schemas.microsoft.com/office/drawing/2014/main" id="{4290DD47-B785-4CD4-A4AC-7DCC4E1028A7}"/>
              </a:ext>
            </a:extLst>
          </p:cNvPr>
          <p:cNvGrpSpPr/>
          <p:nvPr userDrawn="1"/>
        </p:nvGrpSpPr>
        <p:grpSpPr>
          <a:xfrm>
            <a:off x="-2162907" y="-443710"/>
            <a:ext cx="16523001" cy="7712292"/>
            <a:chOff x="-2043778" y="-419265"/>
            <a:chExt cx="15612946" cy="7287402"/>
          </a:xfrm>
        </p:grpSpPr>
        <p:sp>
          <p:nvSpPr>
            <p:cNvPr id="8" name="Zurücksetzen">
              <a:extLst>
                <a:ext uri="{FF2B5EF4-FFF2-40B4-BE49-F238E27FC236}">
                  <a16:creationId xmlns:a16="http://schemas.microsoft.com/office/drawing/2014/main" id="{5D04AC11-CD73-46C7-B1C5-5FBA2BFCC9E6}"/>
                </a:ext>
              </a:extLst>
            </p:cNvPr>
            <p:cNvSpPr txBox="1"/>
            <p:nvPr userDrawn="1"/>
          </p:nvSpPr>
          <p:spPr>
            <a:xfrm rot="10800000" flipH="1" flipV="1">
              <a:off x="11661168" y="2322606"/>
              <a:ext cx="1908000" cy="86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" name="Layoutwechsel">
              <a:extLst>
                <a:ext uri="{FF2B5EF4-FFF2-40B4-BE49-F238E27FC236}">
                  <a16:creationId xmlns:a16="http://schemas.microsoft.com/office/drawing/2014/main" id="{F5FDC41D-A27E-4D7D-8BE9-D3916140D235}"/>
                </a:ext>
              </a:extLst>
            </p:cNvPr>
            <p:cNvSpPr txBox="1"/>
            <p:nvPr userDrawn="1"/>
          </p:nvSpPr>
          <p:spPr>
            <a:xfrm rot="10800000" flipH="1" flipV="1">
              <a:off x="11661168" y="3289294"/>
              <a:ext cx="1908000" cy="64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482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0" name="Text // Listenebene erhöhen">
              <a:extLst>
                <a:ext uri="{FF2B5EF4-FFF2-40B4-BE49-F238E27FC236}">
                  <a16:creationId xmlns:a16="http://schemas.microsoft.com/office/drawing/2014/main" id="{74A22E77-70F8-4D08-967A-6335D6A9FE43}"/>
                </a:ext>
              </a:extLst>
            </p:cNvPr>
            <p:cNvSpPr txBox="1"/>
            <p:nvPr userDrawn="1"/>
          </p:nvSpPr>
          <p:spPr>
            <a:xfrm>
              <a:off x="-1837623" y="3455961"/>
              <a:ext cx="900000" cy="432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2" name="Text // Listenebene verringern">
              <a:extLst>
                <a:ext uri="{FF2B5EF4-FFF2-40B4-BE49-F238E27FC236}">
                  <a16:creationId xmlns:a16="http://schemas.microsoft.com/office/drawing/2014/main" id="{4E9247FD-9F63-48EE-B041-81D66D6608B4}"/>
                </a:ext>
              </a:extLst>
            </p:cNvPr>
            <p:cNvSpPr txBox="1"/>
            <p:nvPr userDrawn="1"/>
          </p:nvSpPr>
          <p:spPr>
            <a:xfrm>
              <a:off x="-1837623" y="3923797"/>
              <a:ext cx="900000" cy="468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verringern</a:t>
              </a:r>
            </a:p>
          </p:txBody>
        </p:sp>
        <p:sp>
          <p:nvSpPr>
            <p:cNvPr id="13" name="Listenebenen">
              <a:extLst>
                <a:ext uri="{FF2B5EF4-FFF2-40B4-BE49-F238E27FC236}">
                  <a16:creationId xmlns:a16="http://schemas.microsoft.com/office/drawing/2014/main" id="{D545A7B1-AB50-46ED-8C45-329A3C27948F}"/>
                </a:ext>
              </a:extLst>
            </p:cNvPr>
            <p:cNvSpPr txBox="1"/>
            <p:nvPr userDrawn="1"/>
          </p:nvSpPr>
          <p:spPr>
            <a:xfrm rot="10800000" flipH="1" flipV="1">
              <a:off x="-2043778" y="2322605"/>
              <a:ext cx="1908000" cy="10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Wechsel der Textebene</a:t>
              </a:r>
            </a:p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im Menü über: </a:t>
              </a:r>
              <a:br>
                <a:rPr lang="de-DE" sz="1482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Absatz &gt; Listenebene erhöhen/verringern</a:t>
              </a:r>
            </a:p>
          </p:txBody>
        </p:sp>
        <p:pic>
          <p:nvPicPr>
            <p:cNvPr id="14" name="Bild // Listenebene verringern">
              <a:extLst>
                <a:ext uri="{FF2B5EF4-FFF2-40B4-BE49-F238E27FC236}">
                  <a16:creationId xmlns:a16="http://schemas.microsoft.com/office/drawing/2014/main" id="{FB3E84C7-29EC-4620-AED2-444AE7D6B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9222" y="3991130"/>
              <a:ext cx="720000" cy="333335"/>
            </a:xfrm>
            <a:prstGeom prst="rect">
              <a:avLst/>
            </a:prstGeom>
          </p:spPr>
        </p:pic>
        <p:pic>
          <p:nvPicPr>
            <p:cNvPr id="15" name="Bild // Listenebene erhöhen">
              <a:extLst>
                <a:ext uri="{FF2B5EF4-FFF2-40B4-BE49-F238E27FC236}">
                  <a16:creationId xmlns:a16="http://schemas.microsoft.com/office/drawing/2014/main" id="{745BCE55-C564-4CE0-A049-9F76AB398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9222" y="3505294"/>
              <a:ext cx="720000" cy="333335"/>
            </a:xfrm>
            <a:prstGeom prst="rect">
              <a:avLst/>
            </a:prstGeom>
          </p:spPr>
        </p:pic>
        <p:sp>
          <p:nvSpPr>
            <p:cNvPr id="16" name="Fußzeile">
              <a:extLst>
                <a:ext uri="{FF2B5EF4-FFF2-40B4-BE49-F238E27FC236}">
                  <a16:creationId xmlns:a16="http://schemas.microsoft.com/office/drawing/2014/main" id="{5C922DC7-457E-4F80-AD7B-C6061E554810}"/>
                </a:ext>
              </a:extLst>
            </p:cNvPr>
            <p:cNvSpPr txBox="1"/>
            <p:nvPr userDrawn="1"/>
          </p:nvSpPr>
          <p:spPr>
            <a:xfrm rot="10800000" flipH="1" flipV="1">
              <a:off x="719138" y="6652137"/>
              <a:ext cx="10082212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38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Menü &gt; Einfügen &gt; Text &gt; Kopf- und Fußzeile</a:t>
              </a:r>
            </a:p>
          </p:txBody>
        </p: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B3455C3B-2EFE-4ACC-8332-4486BC612559}"/>
                </a:ext>
              </a:extLst>
            </p:cNvPr>
            <p:cNvSpPr txBox="1"/>
            <p:nvPr userDrawn="1"/>
          </p:nvSpPr>
          <p:spPr>
            <a:xfrm rot="10800000" flipH="1" flipV="1">
              <a:off x="720594" y="-419265"/>
              <a:ext cx="10080753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38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Führungslinien anzeigen: 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Menü &gt; Ansicht &gt; Anzeigen &gt;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05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6" r:id="rId5"/>
    <p:sldLayoutId id="2147483787" r:id="rId6"/>
  </p:sldLayoutIdLst>
  <p:hf sldNum="0" hdr="0"/>
  <p:txStyles>
    <p:titleStyle>
      <a:lvl1pPr marL="0" indent="0" algn="l" defTabSz="96771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3069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6771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11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6771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11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04790" indent="-304790" algn="l" defTabSz="96771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3pPr>
      <a:lvl4pPr marL="609581" indent="-304790" algn="l" defTabSz="967710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4pPr>
      <a:lvl5pPr marL="304790" indent="-304790" algn="l" defTabSz="967710" rtl="0" eaLnBrk="1" latinLnBrk="0" hangingPunct="1">
        <a:lnSpc>
          <a:spcPct val="90000"/>
        </a:lnSpc>
        <a:spcBef>
          <a:spcPts val="0"/>
        </a:spcBef>
        <a:buClr>
          <a:schemeClr val="accent6"/>
        </a:buClr>
        <a:buSzPct val="100000"/>
        <a:buFont typeface="+mj-lt"/>
        <a:buAutoNum type="arabicPeriod"/>
        <a:defRPr sz="2117" kern="1200">
          <a:solidFill>
            <a:schemeClr val="tx1"/>
          </a:solidFill>
          <a:latin typeface="+mn-lt"/>
          <a:ea typeface="+mn-ea"/>
          <a:cs typeface="+mn-cs"/>
        </a:defRPr>
      </a:lvl5pPr>
      <a:lvl6pPr marL="609581" indent="-304790" algn="l" defTabSz="967710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00000"/>
        <a:buFont typeface="+mj-lt"/>
        <a:buAutoNum type="alphaLcParenR"/>
        <a:defRPr sz="2117" kern="1200">
          <a:solidFill>
            <a:schemeClr val="tx1"/>
          </a:solidFill>
          <a:latin typeface="+mn-lt"/>
          <a:ea typeface="+mn-ea"/>
          <a:cs typeface="+mn-cs"/>
        </a:defRPr>
      </a:lvl6pPr>
      <a:lvl7pPr marL="304790" indent="-304790" algn="l" defTabSz="967710" rtl="0" eaLnBrk="1" latinLnBrk="0" hangingPunct="1">
        <a:lnSpc>
          <a:spcPct val="90000"/>
        </a:lnSpc>
        <a:spcBef>
          <a:spcPts val="0"/>
        </a:spcBef>
        <a:buClrTx/>
        <a:buSzPct val="100000"/>
        <a:buFont typeface="Arial" panose="020B0604020202020204" pitchFamily="34" charset="0"/>
        <a:buChar char="−"/>
        <a:defRPr sz="2117" kern="1200">
          <a:solidFill>
            <a:schemeClr val="tx1"/>
          </a:solidFill>
          <a:latin typeface="+mn-lt"/>
          <a:ea typeface="+mn-ea"/>
          <a:cs typeface="+mn-cs"/>
        </a:defRPr>
      </a:lvl7pPr>
      <a:lvl8pPr marL="685778" indent="-685778" algn="l" defTabSz="967710" rtl="0" eaLnBrk="1" latinLnBrk="0" hangingPunct="1">
        <a:lnSpc>
          <a:spcPct val="90000"/>
        </a:lnSpc>
        <a:spcBef>
          <a:spcPts val="2540"/>
        </a:spcBef>
        <a:spcAft>
          <a:spcPts val="0"/>
        </a:spcAft>
        <a:buClr>
          <a:schemeClr val="accent6"/>
        </a:buClr>
        <a:buSzPct val="143000"/>
        <a:buFontTx/>
        <a:buBlip>
          <a:blip r:embed="rId11"/>
        </a:buBlip>
        <a:defRPr sz="3175" kern="1200" baseline="38000">
          <a:solidFill>
            <a:schemeClr val="tx1"/>
          </a:solidFill>
          <a:latin typeface="+mn-lt"/>
          <a:ea typeface="+mn-ea"/>
          <a:cs typeface="+mn-cs"/>
        </a:defRPr>
      </a:lvl8pPr>
      <a:lvl9pPr marL="685778" indent="-685778" algn="l" defTabSz="967710" rtl="0" eaLnBrk="1" latinLnBrk="0" hangingPunct="1">
        <a:lnSpc>
          <a:spcPct val="90000"/>
        </a:lnSpc>
        <a:spcBef>
          <a:spcPts val="2540"/>
        </a:spcBef>
        <a:spcAft>
          <a:spcPts val="1270"/>
        </a:spcAft>
        <a:buClr>
          <a:schemeClr val="accent6"/>
        </a:buClr>
        <a:buSzPct val="143000"/>
        <a:buFontTx/>
        <a:buBlip>
          <a:blip r:embed="rId11"/>
        </a:buBlip>
        <a:defRPr sz="3175" kern="1200" baseline="38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1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2BD1-5E7C-4AA3-98EE-6AE5C6138B50}" type="datetimeFigureOut">
              <a:rPr lang="de-DE" smtClean="0"/>
              <a:t>28.04.2026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69C9C-EFED-4009-9BF3-5609686810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17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90" r:id="rId2"/>
  </p:sldLayoutIdLst>
  <p:txStyles>
    <p:titleStyle>
      <a:lvl1pPr algn="l" defTabSz="9143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1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6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4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4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8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4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9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7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1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">
            <a:extLst>
              <a:ext uri="{FF2B5EF4-FFF2-40B4-BE49-F238E27FC236}">
                <a16:creationId xmlns:a16="http://schemas.microsoft.com/office/drawing/2014/main" id="{0B005FD3-620F-458D-B5D7-AB50153CD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598" y="2458025"/>
            <a:ext cx="10668346" cy="34272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platzhalter">
            <a:extLst>
              <a:ext uri="{FF2B5EF4-FFF2-40B4-BE49-F238E27FC236}">
                <a16:creationId xmlns:a16="http://schemas.microsoft.com/office/drawing/2014/main" id="{1D75BD63-FEFB-4251-830C-2D9F4BE9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98" y="818741"/>
            <a:ext cx="10668347" cy="914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</a:t>
            </a:r>
          </a:p>
        </p:txBody>
      </p:sp>
      <p:grpSp>
        <p:nvGrpSpPr>
          <p:cNvPr id="7" name="Regieanweisung">
            <a:extLst>
              <a:ext uri="{FF2B5EF4-FFF2-40B4-BE49-F238E27FC236}">
                <a16:creationId xmlns:a16="http://schemas.microsoft.com/office/drawing/2014/main" id="{4290DD47-B785-4CD4-A4AC-7DCC4E1028A7}"/>
              </a:ext>
            </a:extLst>
          </p:cNvPr>
          <p:cNvGrpSpPr/>
          <p:nvPr userDrawn="1"/>
        </p:nvGrpSpPr>
        <p:grpSpPr>
          <a:xfrm>
            <a:off x="-2162907" y="-443710"/>
            <a:ext cx="16523001" cy="7712292"/>
            <a:chOff x="-2043778" y="-419265"/>
            <a:chExt cx="15612946" cy="7287402"/>
          </a:xfrm>
        </p:grpSpPr>
        <p:sp>
          <p:nvSpPr>
            <p:cNvPr id="8" name="Zurücksetzen">
              <a:extLst>
                <a:ext uri="{FF2B5EF4-FFF2-40B4-BE49-F238E27FC236}">
                  <a16:creationId xmlns:a16="http://schemas.microsoft.com/office/drawing/2014/main" id="{5D04AC11-CD73-46C7-B1C5-5FBA2BFCC9E6}"/>
                </a:ext>
              </a:extLst>
            </p:cNvPr>
            <p:cNvSpPr txBox="1"/>
            <p:nvPr userDrawn="1"/>
          </p:nvSpPr>
          <p:spPr>
            <a:xfrm rot="10800000" flipH="1" flipV="1">
              <a:off x="11661168" y="2322606"/>
              <a:ext cx="1908000" cy="86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" name="Layoutwechsel">
              <a:extLst>
                <a:ext uri="{FF2B5EF4-FFF2-40B4-BE49-F238E27FC236}">
                  <a16:creationId xmlns:a16="http://schemas.microsoft.com/office/drawing/2014/main" id="{F5FDC41D-A27E-4D7D-8BE9-D3916140D235}"/>
                </a:ext>
              </a:extLst>
            </p:cNvPr>
            <p:cNvSpPr txBox="1"/>
            <p:nvPr userDrawn="1"/>
          </p:nvSpPr>
          <p:spPr>
            <a:xfrm rot="10800000" flipH="1" flipV="1">
              <a:off x="11661168" y="3289294"/>
              <a:ext cx="1908000" cy="64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482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0" name="Text // Listenebene erhöhen">
              <a:extLst>
                <a:ext uri="{FF2B5EF4-FFF2-40B4-BE49-F238E27FC236}">
                  <a16:creationId xmlns:a16="http://schemas.microsoft.com/office/drawing/2014/main" id="{74A22E77-70F8-4D08-967A-6335D6A9FE43}"/>
                </a:ext>
              </a:extLst>
            </p:cNvPr>
            <p:cNvSpPr txBox="1"/>
            <p:nvPr userDrawn="1"/>
          </p:nvSpPr>
          <p:spPr>
            <a:xfrm>
              <a:off x="-1837623" y="3455961"/>
              <a:ext cx="900000" cy="432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2" name="Text // Listenebene verringern">
              <a:extLst>
                <a:ext uri="{FF2B5EF4-FFF2-40B4-BE49-F238E27FC236}">
                  <a16:creationId xmlns:a16="http://schemas.microsoft.com/office/drawing/2014/main" id="{4E9247FD-9F63-48EE-B041-81D66D6608B4}"/>
                </a:ext>
              </a:extLst>
            </p:cNvPr>
            <p:cNvSpPr txBox="1"/>
            <p:nvPr userDrawn="1"/>
          </p:nvSpPr>
          <p:spPr>
            <a:xfrm>
              <a:off x="-1837623" y="3923797"/>
              <a:ext cx="900000" cy="468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verringern</a:t>
              </a:r>
            </a:p>
          </p:txBody>
        </p:sp>
        <p:sp>
          <p:nvSpPr>
            <p:cNvPr id="13" name="Listenebenen">
              <a:extLst>
                <a:ext uri="{FF2B5EF4-FFF2-40B4-BE49-F238E27FC236}">
                  <a16:creationId xmlns:a16="http://schemas.microsoft.com/office/drawing/2014/main" id="{D545A7B1-AB50-46ED-8C45-329A3C27948F}"/>
                </a:ext>
              </a:extLst>
            </p:cNvPr>
            <p:cNvSpPr txBox="1"/>
            <p:nvPr userDrawn="1"/>
          </p:nvSpPr>
          <p:spPr>
            <a:xfrm rot="10800000" flipH="1" flipV="1">
              <a:off x="-2043778" y="2322605"/>
              <a:ext cx="1908000" cy="10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Wechsel der Textebene</a:t>
              </a:r>
            </a:p>
            <a:p>
              <a:pPr marL="0" marR="0" lvl="0" indent="0" algn="r" defTabSz="26639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im Menü über: </a:t>
              </a:r>
              <a:br>
                <a:rPr lang="de-DE" sz="1482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Absatz &gt; Listenebene erhöhen/verringern</a:t>
              </a:r>
            </a:p>
          </p:txBody>
        </p:sp>
        <p:pic>
          <p:nvPicPr>
            <p:cNvPr id="14" name="Bild // Listenebene verringern">
              <a:extLst>
                <a:ext uri="{FF2B5EF4-FFF2-40B4-BE49-F238E27FC236}">
                  <a16:creationId xmlns:a16="http://schemas.microsoft.com/office/drawing/2014/main" id="{FB3E84C7-29EC-4620-AED2-444AE7D6B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9222" y="3991130"/>
              <a:ext cx="720000" cy="333335"/>
            </a:xfrm>
            <a:prstGeom prst="rect">
              <a:avLst/>
            </a:prstGeom>
          </p:spPr>
        </p:pic>
        <p:pic>
          <p:nvPicPr>
            <p:cNvPr id="15" name="Bild // Listenebene erhöhen">
              <a:extLst>
                <a:ext uri="{FF2B5EF4-FFF2-40B4-BE49-F238E27FC236}">
                  <a16:creationId xmlns:a16="http://schemas.microsoft.com/office/drawing/2014/main" id="{745BCE55-C564-4CE0-A049-9F76AB398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9222" y="3505294"/>
              <a:ext cx="720000" cy="333335"/>
            </a:xfrm>
            <a:prstGeom prst="rect">
              <a:avLst/>
            </a:prstGeom>
          </p:spPr>
        </p:pic>
        <p:sp>
          <p:nvSpPr>
            <p:cNvPr id="16" name="Fußzeile">
              <a:extLst>
                <a:ext uri="{FF2B5EF4-FFF2-40B4-BE49-F238E27FC236}">
                  <a16:creationId xmlns:a16="http://schemas.microsoft.com/office/drawing/2014/main" id="{5C922DC7-457E-4F80-AD7B-C6061E554810}"/>
                </a:ext>
              </a:extLst>
            </p:cNvPr>
            <p:cNvSpPr txBox="1"/>
            <p:nvPr userDrawn="1"/>
          </p:nvSpPr>
          <p:spPr>
            <a:xfrm rot="10800000" flipH="1" flipV="1">
              <a:off x="719138" y="6652137"/>
              <a:ext cx="10082212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38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Menü &gt; Einfügen &gt; Text &gt; Kopf- und Fußzeile</a:t>
              </a:r>
            </a:p>
          </p:txBody>
        </p: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B3455C3B-2EFE-4ACC-8332-4486BC612559}"/>
                </a:ext>
              </a:extLst>
            </p:cNvPr>
            <p:cNvSpPr txBox="1"/>
            <p:nvPr userDrawn="1"/>
          </p:nvSpPr>
          <p:spPr>
            <a:xfrm rot="10800000" flipH="1" flipV="1">
              <a:off x="720594" y="-419265"/>
              <a:ext cx="10080753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388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Führungslinien anzeigen: 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Menü &gt; Ansicht &gt; Anzeigen &gt;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2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hf sldNum="0" hdr="0"/>
  <p:txStyles>
    <p:titleStyle>
      <a:lvl1pPr marL="0" indent="0" algn="l" defTabSz="96771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3069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6771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11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6771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11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04790" indent="-304790" algn="l" defTabSz="96771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3pPr>
      <a:lvl4pPr marL="609581" indent="-304790" algn="l" defTabSz="967710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4pPr>
      <a:lvl5pPr marL="304790" indent="-304790" algn="l" defTabSz="967710" rtl="0" eaLnBrk="1" latinLnBrk="0" hangingPunct="1">
        <a:lnSpc>
          <a:spcPct val="90000"/>
        </a:lnSpc>
        <a:spcBef>
          <a:spcPts val="0"/>
        </a:spcBef>
        <a:buClr>
          <a:schemeClr val="accent6"/>
        </a:buClr>
        <a:buSzPct val="100000"/>
        <a:buFont typeface="+mj-lt"/>
        <a:buAutoNum type="arabicPeriod"/>
        <a:defRPr sz="2117" kern="1200">
          <a:solidFill>
            <a:schemeClr val="tx1"/>
          </a:solidFill>
          <a:latin typeface="+mn-lt"/>
          <a:ea typeface="+mn-ea"/>
          <a:cs typeface="+mn-cs"/>
        </a:defRPr>
      </a:lvl5pPr>
      <a:lvl6pPr marL="609581" indent="-304790" algn="l" defTabSz="967710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00000"/>
        <a:buFont typeface="+mj-lt"/>
        <a:buAutoNum type="alphaLcParenR"/>
        <a:defRPr sz="2117" kern="1200">
          <a:solidFill>
            <a:schemeClr val="tx1"/>
          </a:solidFill>
          <a:latin typeface="+mn-lt"/>
          <a:ea typeface="+mn-ea"/>
          <a:cs typeface="+mn-cs"/>
        </a:defRPr>
      </a:lvl6pPr>
      <a:lvl7pPr marL="304790" indent="-304790" algn="l" defTabSz="967710" rtl="0" eaLnBrk="1" latinLnBrk="0" hangingPunct="1">
        <a:lnSpc>
          <a:spcPct val="90000"/>
        </a:lnSpc>
        <a:spcBef>
          <a:spcPts val="0"/>
        </a:spcBef>
        <a:buClrTx/>
        <a:buSzPct val="100000"/>
        <a:buFont typeface="Arial" panose="020B0604020202020204" pitchFamily="34" charset="0"/>
        <a:buChar char="−"/>
        <a:defRPr sz="2117" kern="1200">
          <a:solidFill>
            <a:schemeClr val="tx1"/>
          </a:solidFill>
          <a:latin typeface="+mn-lt"/>
          <a:ea typeface="+mn-ea"/>
          <a:cs typeface="+mn-cs"/>
        </a:defRPr>
      </a:lvl7pPr>
      <a:lvl8pPr marL="685778" indent="-685778" algn="l" defTabSz="967710" rtl="0" eaLnBrk="1" latinLnBrk="0" hangingPunct="1">
        <a:lnSpc>
          <a:spcPct val="90000"/>
        </a:lnSpc>
        <a:spcBef>
          <a:spcPts val="2540"/>
        </a:spcBef>
        <a:spcAft>
          <a:spcPts val="0"/>
        </a:spcAft>
        <a:buClr>
          <a:schemeClr val="accent6"/>
        </a:buClr>
        <a:buSzPct val="143000"/>
        <a:buFontTx/>
        <a:buBlip>
          <a:blip r:embed="rId5"/>
        </a:buBlip>
        <a:defRPr sz="3175" kern="1200" baseline="38000">
          <a:solidFill>
            <a:schemeClr val="tx1"/>
          </a:solidFill>
          <a:latin typeface="+mn-lt"/>
          <a:ea typeface="+mn-ea"/>
          <a:cs typeface="+mn-cs"/>
        </a:defRPr>
      </a:lvl8pPr>
      <a:lvl9pPr marL="685778" indent="-685778" algn="l" defTabSz="967710" rtl="0" eaLnBrk="1" latinLnBrk="0" hangingPunct="1">
        <a:lnSpc>
          <a:spcPct val="90000"/>
        </a:lnSpc>
        <a:spcBef>
          <a:spcPts val="2540"/>
        </a:spcBef>
        <a:spcAft>
          <a:spcPts val="1270"/>
        </a:spcAft>
        <a:buClr>
          <a:schemeClr val="accent6"/>
        </a:buClr>
        <a:buSzPct val="143000"/>
        <a:buFontTx/>
        <a:buBlip>
          <a:blip r:embed="rId5"/>
        </a:buBlip>
        <a:defRPr sz="3175" kern="1200" baseline="38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457996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481C6-7F7C-F17F-B924-8311417A3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692A9-7AEA-62D2-1D81-83169E3E2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53CE3-4C71-F33E-5FB1-EA72F2A58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934EE-62A7-D148-BE6B-9F250C1E4E15}" type="datetimeFigureOut">
              <a:rPr lang="en-DE" smtClean="0"/>
              <a:t>04/28/2026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9D1DB-70B4-C65E-9692-E9C1A075B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235CC-F051-5E98-565D-6EE7989FC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4278-221E-934D-9BA8-2707A9690AEA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4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1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15EE747B-BD61-40E4-84F5-957DCC9C7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051" y="6381578"/>
            <a:ext cx="5633430" cy="228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76" b="1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defRPr/>
            </a:lvl5pPr>
            <a:lvl6pPr marL="0" indent="0">
              <a:lnSpc>
                <a:spcPct val="100000"/>
              </a:lnSpc>
              <a:spcBef>
                <a:spcPts val="0"/>
              </a:spcBef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defRPr/>
            </a:lvl9pPr>
          </a:lstStyle>
          <a:p>
            <a:r>
              <a:rPr lang="de-DE"/>
              <a:t>DZNE at a glance</a:t>
            </a:r>
            <a:endParaRPr lang="de-DE" dirty="0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8D457DAB-85DC-4321-956A-458FAC213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597" y="6383140"/>
            <a:ext cx="1066755" cy="228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76" b="1" spc="0" baseline="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defRPr/>
            </a:lvl5pPr>
            <a:lvl6pPr marL="0" indent="0">
              <a:lnSpc>
                <a:spcPct val="100000"/>
              </a:lnSpc>
              <a:spcBef>
                <a:spcPts val="0"/>
              </a:spcBef>
              <a:defRPr/>
            </a:lvl6pPr>
            <a:lvl7pPr marL="0" indent="0">
              <a:lnSpc>
                <a:spcPct val="100000"/>
              </a:lnSpc>
              <a:spcBef>
                <a:spcPts val="0"/>
              </a:spcBef>
              <a:defRPr/>
            </a:lvl7pPr>
            <a:lvl8pPr marL="0" indent="0">
              <a:lnSpc>
                <a:spcPct val="100000"/>
              </a:lnSpc>
              <a:spcBef>
                <a:spcPts val="0"/>
              </a:spcBef>
              <a:defRPr/>
            </a:lvl8pPr>
            <a:lvl9pPr marL="0" indent="0">
              <a:lnSpc>
                <a:spcPct val="100000"/>
              </a:lnSpc>
              <a:spcBef>
                <a:spcPts val="0"/>
              </a:spcBef>
              <a:defRPr/>
            </a:lvl9pPr>
          </a:lstStyle>
          <a:p>
            <a:fld id="{75952122-75AD-9449-85DB-D2A22EA25BCB}" type="datetime3">
              <a:rPr lang="de-DE" smtClean="0"/>
              <a:t>28/04/26</a:t>
            </a:fld>
            <a:endParaRPr lang="de-DE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1666980-41F7-442F-B060-52BF58101C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1731" y="6127842"/>
            <a:ext cx="752655" cy="564500"/>
          </a:xfrm>
          <a:prstGeom prst="rect">
            <a:avLst/>
          </a:prstGeom>
        </p:spPr>
      </p:pic>
      <p:sp>
        <p:nvSpPr>
          <p:cNvPr id="3" name="Textplatzhalter">
            <a:extLst>
              <a:ext uri="{FF2B5EF4-FFF2-40B4-BE49-F238E27FC236}">
                <a16:creationId xmlns:a16="http://schemas.microsoft.com/office/drawing/2014/main" id="{0B005FD3-620F-458D-B5D7-AB50153CD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598" y="2458025"/>
            <a:ext cx="10668346" cy="34272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Erste Ebene Text // für Anlauftext und Aufzählung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platzhalter">
            <a:extLst>
              <a:ext uri="{FF2B5EF4-FFF2-40B4-BE49-F238E27FC236}">
                <a16:creationId xmlns:a16="http://schemas.microsoft.com/office/drawing/2014/main" id="{1D75BD63-FEFB-4251-830C-2D9F4BE9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99" y="818742"/>
            <a:ext cx="10668347" cy="914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</a:t>
            </a:r>
          </a:p>
        </p:txBody>
      </p:sp>
      <p:grpSp>
        <p:nvGrpSpPr>
          <p:cNvPr id="7" name="Regieanweisung">
            <a:extLst>
              <a:ext uri="{FF2B5EF4-FFF2-40B4-BE49-F238E27FC236}">
                <a16:creationId xmlns:a16="http://schemas.microsoft.com/office/drawing/2014/main" id="{4290DD47-B785-4CD4-A4AC-7DCC4E1028A7}"/>
              </a:ext>
            </a:extLst>
          </p:cNvPr>
          <p:cNvGrpSpPr/>
          <p:nvPr userDrawn="1"/>
        </p:nvGrpSpPr>
        <p:grpSpPr>
          <a:xfrm>
            <a:off x="-2162907" y="-443710"/>
            <a:ext cx="16523001" cy="7712292"/>
            <a:chOff x="-2043778" y="-419265"/>
            <a:chExt cx="15612946" cy="7287402"/>
          </a:xfrm>
        </p:grpSpPr>
        <p:sp>
          <p:nvSpPr>
            <p:cNvPr id="8" name="Zurücksetzen">
              <a:extLst>
                <a:ext uri="{FF2B5EF4-FFF2-40B4-BE49-F238E27FC236}">
                  <a16:creationId xmlns:a16="http://schemas.microsoft.com/office/drawing/2014/main" id="{5D04AC11-CD73-46C7-B1C5-5FBA2BFCC9E6}"/>
                </a:ext>
              </a:extLst>
            </p:cNvPr>
            <p:cNvSpPr txBox="1"/>
            <p:nvPr userDrawn="1"/>
          </p:nvSpPr>
          <p:spPr>
            <a:xfrm rot="10800000" flipH="1" flipV="1">
              <a:off x="11661168" y="2322606"/>
              <a:ext cx="1908000" cy="86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" name="Layoutwechsel">
              <a:extLst>
                <a:ext uri="{FF2B5EF4-FFF2-40B4-BE49-F238E27FC236}">
                  <a16:creationId xmlns:a16="http://schemas.microsoft.com/office/drawing/2014/main" id="{F5FDC41D-A27E-4D7D-8BE9-D3916140D235}"/>
                </a:ext>
              </a:extLst>
            </p:cNvPr>
            <p:cNvSpPr txBox="1"/>
            <p:nvPr userDrawn="1"/>
          </p:nvSpPr>
          <p:spPr>
            <a:xfrm rot="10800000" flipH="1" flipV="1">
              <a:off x="11661168" y="3289294"/>
              <a:ext cx="1908000" cy="648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482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26639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sp>
          <p:nvSpPr>
            <p:cNvPr id="10" name="Text // Listenebene erhöhen">
              <a:extLst>
                <a:ext uri="{FF2B5EF4-FFF2-40B4-BE49-F238E27FC236}">
                  <a16:creationId xmlns:a16="http://schemas.microsoft.com/office/drawing/2014/main" id="{74A22E77-70F8-4D08-967A-6335D6A9FE43}"/>
                </a:ext>
              </a:extLst>
            </p:cNvPr>
            <p:cNvSpPr txBox="1"/>
            <p:nvPr userDrawn="1"/>
          </p:nvSpPr>
          <p:spPr>
            <a:xfrm>
              <a:off x="-1837623" y="3455961"/>
              <a:ext cx="900000" cy="432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6639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6639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erhöhen</a:t>
              </a:r>
            </a:p>
          </p:txBody>
        </p:sp>
        <p:sp>
          <p:nvSpPr>
            <p:cNvPr id="12" name="Text // Listenebene verringern">
              <a:extLst>
                <a:ext uri="{FF2B5EF4-FFF2-40B4-BE49-F238E27FC236}">
                  <a16:creationId xmlns:a16="http://schemas.microsoft.com/office/drawing/2014/main" id="{4E9247FD-9F63-48EE-B041-81D66D6608B4}"/>
                </a:ext>
              </a:extLst>
            </p:cNvPr>
            <p:cNvSpPr txBox="1"/>
            <p:nvPr userDrawn="1"/>
          </p:nvSpPr>
          <p:spPr>
            <a:xfrm>
              <a:off x="-1837623" y="3923797"/>
              <a:ext cx="900000" cy="468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r" defTabSz="26639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Listenebene</a:t>
              </a:r>
            </a:p>
            <a:p>
              <a:pPr marL="0" marR="0" lvl="0" indent="0" algn="r" defTabSz="26639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verringern</a:t>
              </a:r>
            </a:p>
          </p:txBody>
        </p:sp>
        <p:sp>
          <p:nvSpPr>
            <p:cNvPr id="13" name="Listenebenen">
              <a:extLst>
                <a:ext uri="{FF2B5EF4-FFF2-40B4-BE49-F238E27FC236}">
                  <a16:creationId xmlns:a16="http://schemas.microsoft.com/office/drawing/2014/main" id="{D545A7B1-AB50-46ED-8C45-329A3C27948F}"/>
                </a:ext>
              </a:extLst>
            </p:cNvPr>
            <p:cNvSpPr txBox="1"/>
            <p:nvPr userDrawn="1"/>
          </p:nvSpPr>
          <p:spPr>
            <a:xfrm rot="10800000" flipH="1" flipV="1">
              <a:off x="-2043778" y="2322605"/>
              <a:ext cx="1908000" cy="10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26639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Wechsel der Textebene</a:t>
              </a:r>
            </a:p>
            <a:p>
              <a:pPr marL="0" marR="0" lvl="0" indent="0" algn="r" defTabSz="26639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im Menü über: </a:t>
              </a:r>
              <a:br>
                <a:rPr lang="de-DE" sz="1482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Start &gt; Absatz &gt; Listenebene erhöhen/verringern</a:t>
              </a:r>
            </a:p>
          </p:txBody>
        </p:sp>
        <p:pic>
          <p:nvPicPr>
            <p:cNvPr id="14" name="Bild // Listenebene verringern">
              <a:extLst>
                <a:ext uri="{FF2B5EF4-FFF2-40B4-BE49-F238E27FC236}">
                  <a16:creationId xmlns:a16="http://schemas.microsoft.com/office/drawing/2014/main" id="{FB3E84C7-29EC-4620-AED2-444AE7D6BC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9222" y="3991130"/>
              <a:ext cx="720000" cy="333335"/>
            </a:xfrm>
            <a:prstGeom prst="rect">
              <a:avLst/>
            </a:prstGeom>
          </p:spPr>
        </p:pic>
        <p:pic>
          <p:nvPicPr>
            <p:cNvPr id="15" name="Bild // Listenebene erhöhen">
              <a:extLst>
                <a:ext uri="{FF2B5EF4-FFF2-40B4-BE49-F238E27FC236}">
                  <a16:creationId xmlns:a16="http://schemas.microsoft.com/office/drawing/2014/main" id="{745BCE55-C564-4CE0-A049-9F76AB398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59222" y="3505294"/>
              <a:ext cx="720000" cy="333335"/>
            </a:xfrm>
            <a:prstGeom prst="rect">
              <a:avLst/>
            </a:prstGeom>
          </p:spPr>
        </p:pic>
        <p:sp>
          <p:nvSpPr>
            <p:cNvPr id="16" name="Fußzeile">
              <a:extLst>
                <a:ext uri="{FF2B5EF4-FFF2-40B4-BE49-F238E27FC236}">
                  <a16:creationId xmlns:a16="http://schemas.microsoft.com/office/drawing/2014/main" id="{5C922DC7-457E-4F80-AD7B-C6061E554810}"/>
                </a:ext>
              </a:extLst>
            </p:cNvPr>
            <p:cNvSpPr txBox="1"/>
            <p:nvPr userDrawn="1"/>
          </p:nvSpPr>
          <p:spPr>
            <a:xfrm rot="10800000" flipH="1" flipV="1">
              <a:off x="719138" y="6652137"/>
              <a:ext cx="10082212" cy="21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38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82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482" b="1" baseline="0" dirty="0">
                  <a:solidFill>
                    <a:schemeClr val="tx1"/>
                  </a:solidFill>
                  <a:latin typeface="+mn-lt"/>
                </a:rPr>
                <a:t>Menü &gt; Einfügen &gt; Text &gt; Kopf- und Fußzeile</a:t>
              </a:r>
            </a:p>
          </p:txBody>
        </p: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B3455C3B-2EFE-4ACC-8332-4486BC612559}"/>
                </a:ext>
              </a:extLst>
            </p:cNvPr>
            <p:cNvSpPr txBox="1"/>
            <p:nvPr userDrawn="1"/>
          </p:nvSpPr>
          <p:spPr>
            <a:xfrm rot="10800000" flipH="1" flipV="1">
              <a:off x="720594" y="-419265"/>
              <a:ext cx="10080753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038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Führungslinien anzeigen: 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Menü &gt; Ansicht &gt; Anzeigen &gt;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Haken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bei</a:t>
              </a:r>
              <a:r>
                <a:rPr kumimoji="0" lang="de-DE" sz="1482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Führungslinien </a:t>
              </a:r>
              <a:r>
                <a:rPr kumimoji="0" lang="de-DE" sz="1482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setzen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28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</p:sldLayoutIdLst>
  <p:hf sldNum="0" hdr="0"/>
  <p:txStyles>
    <p:titleStyle>
      <a:lvl1pPr marL="0" indent="0" algn="l" defTabSz="967698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3069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67698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11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67698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11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304786" indent="-304786" algn="l" defTabSz="967698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3pPr>
      <a:lvl4pPr marL="609573" indent="-304786" algn="l" defTabSz="967698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00000"/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4pPr>
      <a:lvl5pPr marL="304786" indent="-304786" algn="l" defTabSz="967698" rtl="0" eaLnBrk="1" latinLnBrk="0" hangingPunct="1">
        <a:lnSpc>
          <a:spcPct val="90000"/>
        </a:lnSpc>
        <a:spcBef>
          <a:spcPts val="0"/>
        </a:spcBef>
        <a:buClr>
          <a:schemeClr val="accent6"/>
        </a:buClr>
        <a:buSzPct val="100000"/>
        <a:buFont typeface="+mj-lt"/>
        <a:buAutoNum type="arabicPeriod"/>
        <a:defRPr sz="2117" kern="1200">
          <a:solidFill>
            <a:schemeClr val="tx1"/>
          </a:solidFill>
          <a:latin typeface="+mn-lt"/>
          <a:ea typeface="+mn-ea"/>
          <a:cs typeface="+mn-cs"/>
        </a:defRPr>
      </a:lvl5pPr>
      <a:lvl6pPr marL="609573" indent="-304786" algn="l" defTabSz="967698" rtl="0" eaLnBrk="1" latinLnBrk="0" hangingPunct="1">
        <a:lnSpc>
          <a:spcPct val="90000"/>
        </a:lnSpc>
        <a:spcBef>
          <a:spcPts val="0"/>
        </a:spcBef>
        <a:buClr>
          <a:schemeClr val="bg2"/>
        </a:buClr>
        <a:buSzPct val="100000"/>
        <a:buFont typeface="+mj-lt"/>
        <a:buAutoNum type="alphaLcParenR"/>
        <a:defRPr sz="2117" kern="1200">
          <a:solidFill>
            <a:schemeClr val="tx1"/>
          </a:solidFill>
          <a:latin typeface="+mn-lt"/>
          <a:ea typeface="+mn-ea"/>
          <a:cs typeface="+mn-cs"/>
        </a:defRPr>
      </a:lvl6pPr>
      <a:lvl7pPr marL="304786" indent="-304786" algn="l" defTabSz="967698" rtl="0" eaLnBrk="1" latinLnBrk="0" hangingPunct="1">
        <a:lnSpc>
          <a:spcPct val="90000"/>
        </a:lnSpc>
        <a:spcBef>
          <a:spcPts val="0"/>
        </a:spcBef>
        <a:buClrTx/>
        <a:buSzPct val="100000"/>
        <a:buFont typeface="Arial" panose="020B0604020202020204" pitchFamily="34" charset="0"/>
        <a:buChar char="−"/>
        <a:defRPr sz="2117" kern="1200">
          <a:solidFill>
            <a:schemeClr val="tx1"/>
          </a:solidFill>
          <a:latin typeface="+mn-lt"/>
          <a:ea typeface="+mn-ea"/>
          <a:cs typeface="+mn-cs"/>
        </a:defRPr>
      </a:lvl7pPr>
      <a:lvl8pPr marL="685770" indent="-685770" algn="l" defTabSz="967698" rtl="0" eaLnBrk="1" latinLnBrk="0" hangingPunct="1">
        <a:lnSpc>
          <a:spcPct val="90000"/>
        </a:lnSpc>
        <a:spcBef>
          <a:spcPts val="2540"/>
        </a:spcBef>
        <a:spcAft>
          <a:spcPts val="0"/>
        </a:spcAft>
        <a:buClr>
          <a:schemeClr val="accent6"/>
        </a:buClr>
        <a:buSzPct val="143000"/>
        <a:buFontTx/>
        <a:buBlip>
          <a:blip r:embed="rId7"/>
        </a:buBlip>
        <a:defRPr sz="3175" kern="1200" baseline="38000">
          <a:solidFill>
            <a:schemeClr val="tx1"/>
          </a:solidFill>
          <a:latin typeface="+mn-lt"/>
          <a:ea typeface="+mn-ea"/>
          <a:cs typeface="+mn-cs"/>
        </a:defRPr>
      </a:lvl8pPr>
      <a:lvl9pPr marL="685770" indent="-685770" algn="l" defTabSz="967698" rtl="0" eaLnBrk="1" latinLnBrk="0" hangingPunct="1">
        <a:lnSpc>
          <a:spcPct val="90000"/>
        </a:lnSpc>
        <a:spcBef>
          <a:spcPts val="2540"/>
        </a:spcBef>
        <a:spcAft>
          <a:spcPts val="1270"/>
        </a:spcAft>
        <a:buClr>
          <a:schemeClr val="accent6"/>
        </a:buClr>
        <a:buSzPct val="143000"/>
        <a:buFontTx/>
        <a:buBlip>
          <a:blip r:embed="rId7"/>
        </a:buBlip>
        <a:defRPr sz="3175" kern="1200" baseline="38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49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698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6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395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44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094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41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790" algn="l" defTabSz="967698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360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6" descr="artes_Powerpoint_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8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288" y="188913"/>
            <a:ext cx="101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969696"/>
                </a:solidFill>
                <a:latin typeface="Arial Narrow" panose="020B0606020202030204" pitchFamily="34" charset="0"/>
                <a:ea typeface="Batang" pitchFamily="18" charset="-127"/>
                <a:cs typeface="+mn-cs"/>
              </a:defRPr>
            </a:lvl1pPr>
          </a:lstStyle>
          <a:p>
            <a:fld id="{65AFB407-21D1-4383-A5E4-B944A3950EE7}" type="slidenum">
              <a:rPr lang="de-DE" smtClean="0"/>
              <a:t>‹Nr.›</a:t>
            </a:fld>
            <a:endParaRPr lang="de-DE"/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663" y="1125538"/>
            <a:ext cx="10363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Überschrift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1029" name="Rechteck 9"/>
          <p:cNvSpPr>
            <a:spLocks noChangeArrowheads="1"/>
          </p:cNvSpPr>
          <p:nvPr/>
        </p:nvSpPr>
        <p:spPr bwMode="auto">
          <a:xfrm>
            <a:off x="9072563" y="5661025"/>
            <a:ext cx="29749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bg2"/>
                </a:solidFill>
                <a:latin typeface="Arial" pitchFamily="34" charset="0"/>
                <a:ea typeface="Batang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de-DE" altLang="de-DE">
              <a:cs typeface="+mn-cs"/>
            </a:endParaRPr>
          </a:p>
        </p:txBody>
      </p:sp>
      <p:pic>
        <p:nvPicPr>
          <p:cNvPr id="1030" name="Bild 1" descr="LOGO_vektor_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8" y="5589588"/>
            <a:ext cx="2679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953250"/>
      </p:ext>
    </p:extLst>
  </p:cSld>
  <p:clrMap bg1="lt1" tx1="dk1" bg2="lt2" tx2="dk2" accent1="accent1" accent2="accent2" accent3="accent3" accent4="accent4" accent5="accent5" accent6="accent6" hlink="hlink" folHlink="folHlink"/>
  <p:transition spd="slow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Batang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  <a:cs typeface="Batang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chemeClr val="tx1"/>
          </a:solidFill>
          <a:latin typeface="+mn-lt"/>
          <a:ea typeface="+mn-ea"/>
          <a:cs typeface="Batang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  <a:cs typeface="Batang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+mn-ea"/>
          <a:cs typeface="Batang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›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  <a:cs typeface="Batang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chart" Target="../charts/char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10" Type="http://schemas.openxmlformats.org/officeDocument/2006/relationships/image" Target="../media/image87.png"/><Relationship Id="rId19" Type="http://schemas.openxmlformats.org/officeDocument/2006/relationships/image" Target="../media/image96.jp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26" Type="http://schemas.openxmlformats.org/officeDocument/2006/relationships/image" Target="../media/image120.png"/><Relationship Id="rId39" Type="http://schemas.openxmlformats.org/officeDocument/2006/relationships/image" Target="../media/image131.png"/><Relationship Id="rId21" Type="http://schemas.openxmlformats.org/officeDocument/2006/relationships/image" Target="../media/image116.png"/><Relationship Id="rId34" Type="http://schemas.openxmlformats.org/officeDocument/2006/relationships/image" Target="../media/image126.png"/><Relationship Id="rId42" Type="http://schemas.openxmlformats.org/officeDocument/2006/relationships/image" Target="../media/image13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3.png"/><Relationship Id="rId20" Type="http://schemas.openxmlformats.org/officeDocument/2006/relationships/image" Target="../media/image80.png"/><Relationship Id="rId29" Type="http://schemas.openxmlformats.org/officeDocument/2006/relationships/image" Target="../media/image123.png"/><Relationship Id="rId41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108.png"/><Relationship Id="rId24" Type="http://schemas.openxmlformats.org/officeDocument/2006/relationships/image" Target="../media/image119.png"/><Relationship Id="rId32" Type="http://schemas.openxmlformats.org/officeDocument/2006/relationships/image" Target="../media/image89.png"/><Relationship Id="rId37" Type="http://schemas.openxmlformats.org/officeDocument/2006/relationships/image" Target="../media/image129.png"/><Relationship Id="rId40" Type="http://schemas.openxmlformats.org/officeDocument/2006/relationships/image" Target="../media/image132.png"/><Relationship Id="rId5" Type="http://schemas.openxmlformats.org/officeDocument/2006/relationships/image" Target="../media/image90.png"/><Relationship Id="rId15" Type="http://schemas.openxmlformats.org/officeDocument/2006/relationships/image" Target="../media/image112.png"/><Relationship Id="rId23" Type="http://schemas.openxmlformats.org/officeDocument/2006/relationships/image" Target="../media/image118.png"/><Relationship Id="rId28" Type="http://schemas.openxmlformats.org/officeDocument/2006/relationships/image" Target="../media/image122.jpg"/><Relationship Id="rId36" Type="http://schemas.openxmlformats.org/officeDocument/2006/relationships/image" Target="../media/image128.png"/><Relationship Id="rId10" Type="http://schemas.openxmlformats.org/officeDocument/2006/relationships/image" Target="../media/image107.png"/><Relationship Id="rId19" Type="http://schemas.openxmlformats.org/officeDocument/2006/relationships/image" Target="../media/image87.png"/><Relationship Id="rId31" Type="http://schemas.openxmlformats.org/officeDocument/2006/relationships/image" Target="../media/image125.png"/><Relationship Id="rId44" Type="http://schemas.openxmlformats.org/officeDocument/2006/relationships/image" Target="../media/image135.png"/><Relationship Id="rId4" Type="http://schemas.openxmlformats.org/officeDocument/2006/relationships/image" Target="../media/image88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17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127.png"/><Relationship Id="rId43" Type="http://schemas.openxmlformats.org/officeDocument/2006/relationships/image" Target="../media/image102.png"/><Relationship Id="rId8" Type="http://schemas.openxmlformats.org/officeDocument/2006/relationships/image" Target="../media/image105.png"/><Relationship Id="rId3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5" Type="http://schemas.openxmlformats.org/officeDocument/2006/relationships/image" Target="../media/image86.png"/><Relationship Id="rId33" Type="http://schemas.openxmlformats.org/officeDocument/2006/relationships/image" Target="../media/image94.png"/><Relationship Id="rId38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1.png"/><Relationship Id="rId3" Type="http://schemas.openxmlformats.org/officeDocument/2006/relationships/image" Target="../media/image139.jpg"/><Relationship Id="rId7" Type="http://schemas.openxmlformats.org/officeDocument/2006/relationships/image" Target="../media/image18.jpeg"/><Relationship Id="rId12" Type="http://schemas.openxmlformats.org/officeDocument/2006/relationships/hyperlink" Target="https://www.linkedin.com/company/digidem-bayern/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40.png"/><Relationship Id="rId5" Type="http://schemas.openxmlformats.org/officeDocument/2006/relationships/hyperlink" Target="https://digidem-bayern.de/newsletter/" TargetMode="External"/><Relationship Id="rId15" Type="http://schemas.openxmlformats.org/officeDocument/2006/relationships/image" Target="../media/image142.png"/><Relationship Id="rId10" Type="http://schemas.openxmlformats.org/officeDocument/2006/relationships/hyperlink" Target="https://www.instagram.com/digidem.bayern" TargetMode="External"/><Relationship Id="rId4" Type="http://schemas.openxmlformats.org/officeDocument/2006/relationships/hyperlink" Target="https://digidem-bayern.de/science-watch-live/" TargetMode="External"/><Relationship Id="rId9" Type="http://schemas.openxmlformats.org/officeDocument/2006/relationships/image" Target="../media/image20.png"/><Relationship Id="rId14" Type="http://schemas.openxmlformats.org/officeDocument/2006/relationships/hyperlink" Target="https://www.facebook.com/digiDEMBayern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Grp="1" noChangeAspect="1"/>
          </p:cNvPicPr>
          <p:nvPr/>
        </p:nvPicPr>
        <p:blipFill>
          <a:blip r:embed="rId3"/>
          <a:srcRect t="21612" b="17817"/>
          <a:stretch/>
        </p:blipFill>
        <p:spPr bwMode="auto">
          <a:xfrm>
            <a:off x="-24680" y="1171141"/>
            <a:ext cx="12216680" cy="4867274"/>
          </a:xfrm>
          <a:prstGeom prst="rect">
            <a:avLst/>
          </a:prstGeom>
          <a:noFill/>
        </p:spPr>
      </p:pic>
      <p:grpSp>
        <p:nvGrpSpPr>
          <p:cNvPr id="5" name="Rechteck 14"/>
          <p:cNvGrpSpPr/>
          <p:nvPr/>
        </p:nvGrpSpPr>
        <p:grpSpPr bwMode="auto">
          <a:xfrm>
            <a:off x="187286" y="548680"/>
            <a:ext cx="11699834" cy="4704040"/>
            <a:chOff x="170238" y="0"/>
            <a:chExt cx="10235242" cy="2866835"/>
          </a:xfrm>
        </p:grpSpPr>
        <p:pic>
          <p:nvPicPr>
            <p:cNvPr id="6" name="Rechteck 14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70238" y="906140"/>
              <a:ext cx="10216331" cy="1960695"/>
            </a:xfrm>
            <a:prstGeom prst="rect">
              <a:avLst/>
            </a:prstGeom>
            <a:noFill/>
          </p:spPr>
        </p:pic>
        <p:sp>
          <p:nvSpPr>
            <p:cNvPr id="7" name="Shape 5124"/>
            <p:cNvSpPr/>
            <p:nvPr/>
          </p:nvSpPr>
          <p:spPr bwMode="auto">
            <a:xfrm>
              <a:off x="774043" y="0"/>
              <a:ext cx="9631437" cy="2283546"/>
            </a:xfrm>
            <a:prstGeom prst="rect">
              <a:avLst/>
            </a:prstGeom>
            <a:noFill/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dirty="0"/>
            </a:p>
          </p:txBody>
        </p:sp>
      </p:grpSp>
      <p:sp>
        <p:nvSpPr>
          <p:cNvPr id="8" name="Textfeld 3"/>
          <p:cNvSpPr/>
          <p:nvPr/>
        </p:nvSpPr>
        <p:spPr bwMode="auto">
          <a:xfrm>
            <a:off x="551384" y="260349"/>
            <a:ext cx="9207535" cy="79251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marL="0" lvl="0" indent="0">
              <a:buNone/>
              <a:defRPr/>
            </a:pPr>
            <a:r>
              <a:rPr lang="de-DE" sz="3200" b="1" dirty="0"/>
              <a:t>digiDEM Bayern – „Science Watch LIVE“</a:t>
            </a:r>
            <a:endParaRPr dirty="0"/>
          </a:p>
          <a:p>
            <a:pPr marL="0" lvl="0" indent="0">
              <a:buNone/>
              <a:defRPr/>
            </a:pPr>
            <a:r>
              <a:rPr lang="de-DE" sz="1400" dirty="0"/>
              <a:t>Digitales Demenzregister Bayern</a:t>
            </a:r>
            <a:endParaRPr dirty="0"/>
          </a:p>
        </p:txBody>
      </p:sp>
      <p:sp>
        <p:nvSpPr>
          <p:cNvPr id="17" name="Textplatzhalter 2"/>
          <p:cNvSpPr/>
          <p:nvPr/>
        </p:nvSpPr>
        <p:spPr bwMode="auto">
          <a:xfrm>
            <a:off x="165669" y="2410286"/>
            <a:ext cx="9785132" cy="2746906"/>
          </a:xfrm>
          <a:prstGeom prst="rect">
            <a:avLst/>
          </a:prstGeom>
          <a:noFill/>
        </p:spPr>
        <p:txBody>
          <a:bodyPr wrap="square" lIns="540000" tIns="45720" rIns="540000" bIns="45720">
            <a:spAutoFit/>
          </a:bodyPr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r>
              <a:rPr lang="de-DE" sz="2800" b="1"/>
              <a:t>Kosten der Versorgung </a:t>
            </a:r>
          </a:p>
          <a:p>
            <a:r>
              <a:rPr lang="de-DE" sz="2800" b="1"/>
              <a:t>von Menschen mit Demenz</a:t>
            </a:r>
          </a:p>
          <a:p>
            <a:endParaRPr lang="de-DE" sz="2400" b="1"/>
          </a:p>
          <a:p>
            <a:pPr>
              <a:lnSpc>
                <a:spcPct val="150000"/>
              </a:lnSpc>
            </a:pPr>
            <a:r>
              <a:rPr lang="de-DE" sz="2000" b="1"/>
              <a:t>Priv.-Doz. Dr. Dr. Bernhard Michalowsky</a:t>
            </a:r>
            <a:endParaRPr lang="de-DE" sz="2000" b="1" dirty="0"/>
          </a:p>
          <a:p>
            <a:pPr>
              <a:lnSpc>
                <a:spcPct val="150000"/>
              </a:lnSpc>
            </a:pPr>
            <a:endParaRPr lang="de-DE" sz="100" b="1" dirty="0"/>
          </a:p>
          <a:p>
            <a:endParaRPr lang="de-DE" sz="500"/>
          </a:p>
          <a:p>
            <a:r>
              <a:rPr lang="de-DE" sz="1600"/>
              <a:t>Leitung der Arbeitsgruppe „Patientenberichtete Outcomes &amp; Gesundheitsökonomie“ beim Deutschen Zentrum für neurodegenerative Erkrankungen e.V. (DZNE)</a:t>
            </a:r>
          </a:p>
          <a:p>
            <a:endParaRPr lang="de-DE" sz="500"/>
          </a:p>
          <a:p>
            <a:r>
              <a:rPr lang="de-DE" sz="1600"/>
              <a:t>Assistant Professor an der McMaster University in Hamilton, Kanada</a:t>
            </a:r>
            <a:endParaRPr lang="de-DE" sz="300" dirty="0"/>
          </a:p>
        </p:txBody>
      </p:sp>
      <p:sp>
        <p:nvSpPr>
          <p:cNvPr id="18" name="Rechteck 1"/>
          <p:cNvSpPr/>
          <p:nvPr/>
        </p:nvSpPr>
        <p:spPr bwMode="auto"/>
      </p:sp>
      <p:grpSp>
        <p:nvGrpSpPr>
          <p:cNvPr id="15" name="Gruppieren 14"/>
          <p:cNvGrpSpPr/>
          <p:nvPr/>
        </p:nvGrpSpPr>
        <p:grpSpPr>
          <a:xfrm>
            <a:off x="2603006" y="6078789"/>
            <a:ext cx="6994062" cy="538436"/>
            <a:chOff x="2696477" y="6143428"/>
            <a:chExt cx="6994062" cy="538436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152" y="6211614"/>
              <a:ext cx="2226387" cy="470250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76" y="6209892"/>
              <a:ext cx="1259476" cy="440817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477" y="6190326"/>
              <a:ext cx="951251" cy="453024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3" y="6143428"/>
              <a:ext cx="792089" cy="527910"/>
            </a:xfrm>
            <a:prstGeom prst="rect">
              <a:avLst/>
            </a:prstGeom>
          </p:spPr>
        </p:pic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246" y="2396931"/>
            <a:ext cx="2007354" cy="25075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7536D-3CF8-4C97-A2D3-25948E4770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05" y="6082532"/>
            <a:ext cx="1420300" cy="5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16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83850" y="312758"/>
            <a:ext cx="10910806" cy="914361"/>
          </a:xfrm>
        </p:spPr>
        <p:txBody>
          <a:bodyPr/>
          <a:lstStyle/>
          <a:p>
            <a:r>
              <a:rPr lang="de-DE" dirty="0"/>
              <a:t>Was beinhalten diese Kosten: </a:t>
            </a:r>
            <a:r>
              <a:rPr lang="de-DE" b="0" dirty="0"/>
              <a:t>Zurechenbarkeit &amp; </a:t>
            </a:r>
            <a:r>
              <a:rPr lang="de-DE" b="0" dirty="0" err="1"/>
              <a:t>Tangibilität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0" y="1133009"/>
            <a:ext cx="6799917" cy="5465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89" rtl="0"/>
            <a:r>
              <a:rPr lang="de-DE" sz="2328" b="1" i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Zurechenbarkeit</a:t>
            </a:r>
            <a:r>
              <a:rPr lang="de-DE" sz="2328" i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: direkte und indirekte Kosten.</a:t>
            </a:r>
          </a:p>
          <a:p>
            <a:pPr algn="ctr" defTabSz="914389" rtl="0"/>
            <a:endParaRPr lang="de-DE" sz="2328" i="1" kern="1200" dirty="0"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  <a:p>
            <a:pPr algn="ctr" defTabSz="914389" rtl="0"/>
            <a:r>
              <a:rPr lang="de-DE" sz="2328" i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2328" b="1" i="1" kern="1200" dirty="0" err="1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Tangibilität</a:t>
            </a:r>
            <a:r>
              <a:rPr lang="de-DE" sz="2328" i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: Kosten können einfach monetär bewertet werden vs. nur eingeschränkt in Geldeinheiten bemessen werden.  </a:t>
            </a:r>
          </a:p>
          <a:p>
            <a:pPr algn="ctr" defTabSz="914389" rtl="0"/>
            <a:endParaRPr lang="de-DE" sz="2328" i="1" kern="1200" dirty="0"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  <a:p>
            <a:pPr algn="ctr" defTabSz="914389" rtl="0"/>
            <a:r>
              <a:rPr lang="de-DE" sz="2328" b="1" i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Krankheitskostenrechnungen unterschätzten gesamtgesellschaftliche Belastung</a:t>
            </a:r>
            <a:r>
              <a:rPr lang="de-DE" sz="2328" i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, </a:t>
            </a:r>
          </a:p>
          <a:p>
            <a:pPr algn="ctr" defTabSz="914389" rtl="0"/>
            <a:r>
              <a:rPr lang="de-DE" sz="2328" i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nicht-ausgabenwirksame Kosten (informelle Pflege, Produktivitätsverluste etc.) nicht vollständig abgebildet. </a:t>
            </a:r>
          </a:p>
          <a:p>
            <a:pPr algn="ctr" defTabSz="914389" rtl="0"/>
            <a:endParaRPr lang="de-DE" sz="2328" i="1" kern="1200" dirty="0">
              <a:solidFill>
                <a:srgbClr val="F58F01"/>
              </a:solidFill>
              <a:latin typeface="Arial Narrow"/>
              <a:ea typeface="+mn-ea"/>
              <a:cs typeface="+mn-cs"/>
            </a:endParaRPr>
          </a:p>
          <a:p>
            <a:pPr algn="ctr" defTabSz="914389" rtl="0"/>
            <a:r>
              <a:rPr lang="de-DE" sz="2328" i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Gesamtgesellschaftliche Kosten sind deutlich höher!</a:t>
            </a:r>
          </a:p>
          <a:p>
            <a:pPr algn="ctr" defTabSz="914389" rtl="0"/>
            <a:endParaRPr lang="de-DE" sz="2328" i="1" kern="1200" dirty="0"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  <a:p>
            <a:pPr algn="ctr" defTabSz="914389" rtl="0"/>
            <a:endParaRPr lang="de-DE" sz="2328" i="1" kern="1200" dirty="0"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  <a:p>
            <a:pPr algn="ctr" defTabSz="914389" rtl="0"/>
            <a:r>
              <a:rPr lang="de-DE" sz="2328" i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916" y="1054674"/>
            <a:ext cx="5252807" cy="441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9593247" y="4643148"/>
            <a:ext cx="2335504" cy="67925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23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065"/>
          <a:stretch/>
        </p:blipFill>
        <p:spPr>
          <a:xfrm>
            <a:off x="8614995" y="2924608"/>
            <a:ext cx="3031404" cy="274987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62597" y="560728"/>
            <a:ext cx="10668348" cy="914361"/>
          </a:xfrm>
        </p:spPr>
        <p:txBody>
          <a:bodyPr/>
          <a:lstStyle/>
          <a:p>
            <a:r>
              <a:rPr lang="de-DE" dirty="0"/>
              <a:t>Gesamtgesellschaftliche Kosten von Menschen mit Demenz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30487" y="1386169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2017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169519" y="3505548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2024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6394"/>
          <a:stretch/>
        </p:blipFill>
        <p:spPr>
          <a:xfrm>
            <a:off x="113469" y="1017909"/>
            <a:ext cx="6156710" cy="533299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13470" y="6286745"/>
            <a:ext cx="8784842" cy="3204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i="1">
                <a:solidFill>
                  <a:srgbClr val="CACACA"/>
                </a:solidFill>
              </a:defRPr>
            </a:lvl1pPr>
          </a:lstStyle>
          <a:p>
            <a:pPr defTabSz="914389" rtl="0"/>
            <a:r>
              <a:rPr lang="de-DE" sz="1482" kern="1200" dirty="0">
                <a:latin typeface="Arial Narrow"/>
                <a:ea typeface="+mn-ea"/>
                <a:cs typeface="+mn-cs"/>
              </a:rPr>
              <a:t>Michalowsky et al. (2019) Bundesgesundheitsblatt.</a:t>
            </a:r>
          </a:p>
        </p:txBody>
      </p:sp>
      <p:graphicFrame>
        <p:nvGraphicFramePr>
          <p:cNvPr id="10" name="Diagramm 9"/>
          <p:cNvGraphicFramePr>
            <a:graphicFrameLocks/>
          </p:cNvGraphicFramePr>
          <p:nvPr/>
        </p:nvGraphicFramePr>
        <p:xfrm>
          <a:off x="1006257" y="2443018"/>
          <a:ext cx="4095726" cy="355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feld 19"/>
          <p:cNvSpPr txBox="1"/>
          <p:nvPr/>
        </p:nvSpPr>
        <p:spPr>
          <a:xfrm>
            <a:off x="7316365" y="5727991"/>
            <a:ext cx="7706307" cy="3204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i="1">
                <a:solidFill>
                  <a:srgbClr val="CACACA"/>
                </a:solidFill>
              </a:defRPr>
            </a:lvl1pPr>
          </a:lstStyle>
          <a:p>
            <a:pPr defTabSz="914389" rtl="0"/>
            <a:r>
              <a:rPr lang="de-DE" sz="1482" kern="1200" dirty="0">
                <a:latin typeface="Arial Narrow"/>
                <a:ea typeface="+mn-ea"/>
                <a:cs typeface="+mn-cs"/>
              </a:rPr>
              <a:t>Michalowsky B, et al. J Alzheimers Dis. 2016;50(1):47-59.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6311229" y="1058921"/>
            <a:ext cx="3448289" cy="5531517"/>
            <a:chOff x="5792831" y="222330"/>
            <a:chExt cx="3965057" cy="6180178"/>
          </a:xfrm>
          <a:solidFill>
            <a:schemeClr val="bg1"/>
          </a:solidFill>
        </p:grpSpPr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6"/>
            <a:srcRect r="50779"/>
            <a:stretch/>
          </p:blipFill>
          <p:spPr>
            <a:xfrm>
              <a:off x="5792831" y="222330"/>
              <a:ext cx="2753292" cy="6180178"/>
            </a:xfrm>
            <a:prstGeom prst="rect">
              <a:avLst/>
            </a:prstGeom>
            <a:grpFill/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6"/>
            <a:srcRect l="67061" b="55922"/>
            <a:stretch/>
          </p:blipFill>
          <p:spPr>
            <a:xfrm>
              <a:off x="7909855" y="222330"/>
              <a:ext cx="1842544" cy="2724070"/>
            </a:xfrm>
            <a:prstGeom prst="rect">
              <a:avLst/>
            </a:prstGeom>
            <a:grpFill/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6"/>
            <a:srcRect l="67061" t="47334"/>
            <a:stretch/>
          </p:blipFill>
          <p:spPr>
            <a:xfrm>
              <a:off x="7915344" y="3147646"/>
              <a:ext cx="1842544" cy="3254862"/>
            </a:xfrm>
            <a:prstGeom prst="rect">
              <a:avLst/>
            </a:prstGeom>
            <a:grpFill/>
          </p:spPr>
        </p:pic>
      </p:grpSp>
      <p:sp>
        <p:nvSpPr>
          <p:cNvPr id="25" name="Rechteck 24"/>
          <p:cNvSpPr/>
          <p:nvPr/>
        </p:nvSpPr>
        <p:spPr>
          <a:xfrm>
            <a:off x="6388789" y="2214544"/>
            <a:ext cx="3365956" cy="3169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713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0480499" y="5751773"/>
            <a:ext cx="1709602" cy="1191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454319" y="1837457"/>
            <a:ext cx="4458765" cy="587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6333052" y="2215009"/>
            <a:ext cx="5690100" cy="4515929"/>
            <a:chOff x="17014" y="1531287"/>
            <a:chExt cx="3305179" cy="2720718"/>
          </a:xfrm>
        </p:grpSpPr>
        <p:graphicFrame>
          <p:nvGraphicFramePr>
            <p:cNvPr id="16" name="Diagramm 15"/>
            <p:cNvGraphicFramePr>
              <a:graphicFrameLocks/>
            </p:cNvGraphicFramePr>
            <p:nvPr/>
          </p:nvGraphicFramePr>
          <p:xfrm>
            <a:off x="276224" y="2078112"/>
            <a:ext cx="3045969" cy="21738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Textfeld 22"/>
            <p:cNvSpPr txBox="1"/>
            <p:nvPr/>
          </p:nvSpPr>
          <p:spPr>
            <a:xfrm rot="16200000">
              <a:off x="-1117155" y="2665456"/>
              <a:ext cx="2547738" cy="2794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89" rtl="0"/>
              <a:r>
                <a:rPr lang="de-DE" sz="1905" kern="1200" dirty="0">
                  <a:solidFill>
                    <a:prstClr val="black"/>
                  </a:solidFill>
                  <a:latin typeface="Arial Narrow"/>
                </a:rPr>
                <a:t>Kosten in € (inkl. Informeller Pflege)</a:t>
              </a:r>
            </a:p>
          </p:txBody>
        </p:sp>
      </p:grpSp>
      <p:sp>
        <p:nvSpPr>
          <p:cNvPr id="17" name="Rechteck 16"/>
          <p:cNvSpPr/>
          <p:nvPr/>
        </p:nvSpPr>
        <p:spPr>
          <a:xfrm>
            <a:off x="54954" y="6076228"/>
            <a:ext cx="5974294" cy="77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Gläser E, […], Michalowsky B. The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economic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burden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of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subjective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cognitive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decline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, mild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cognitive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impairment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and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Alzheimer's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dementia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: excess costs and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associated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clinical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and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risk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factors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Alzheimers Res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Ther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2025 Jun 26;17(1):142.</a:t>
            </a:r>
          </a:p>
        </p:txBody>
      </p:sp>
      <p:sp>
        <p:nvSpPr>
          <p:cNvPr id="18" name="Rechteck 17"/>
          <p:cNvSpPr/>
          <p:nvPr/>
        </p:nvSpPr>
        <p:spPr>
          <a:xfrm>
            <a:off x="762598" y="1668790"/>
            <a:ext cx="5731258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540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Im Vergleich mit gesunden Kontrollen (5.522€) sind die Kosten bei…</a:t>
            </a:r>
          </a:p>
          <a:p>
            <a:pPr defTabSz="914389" rtl="0"/>
            <a:endParaRPr lang="de-DE" sz="2540" kern="1200" dirty="0">
              <a:solidFill>
                <a:srgbClr val="597E96"/>
              </a:solidFill>
              <a:latin typeface="Arial Narrow"/>
              <a:ea typeface="+mn-ea"/>
              <a:cs typeface="+mn-cs"/>
            </a:endParaRPr>
          </a:p>
          <a:p>
            <a:pPr marL="362891" indent="-362891" defTabSz="914389" rtl="0">
              <a:buClr>
                <a:srgbClr val="F58F01"/>
              </a:buClr>
              <a:buFont typeface="Arial" panose="020B0604020202020204" pitchFamily="34" charset="0"/>
              <a:buChar char="•"/>
            </a:pPr>
            <a:r>
              <a:rPr lang="de-DE" sz="2540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SCD bereits um 52 % (8.377 €) höher</a:t>
            </a:r>
          </a:p>
          <a:p>
            <a:pPr marL="362891" indent="-362891" defTabSz="914389" rtl="0">
              <a:buClr>
                <a:srgbClr val="F58F01"/>
              </a:buClr>
              <a:buFont typeface="Arial" panose="020B0604020202020204" pitchFamily="34" charset="0"/>
              <a:buChar char="•"/>
            </a:pPr>
            <a:r>
              <a:rPr lang="de-DE" sz="2540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bei MCI um 170 % (14.886 €) höher</a:t>
            </a:r>
          </a:p>
          <a:p>
            <a:pPr marL="362891" indent="-362891" defTabSz="914389" rtl="0">
              <a:buClr>
                <a:srgbClr val="F58F01"/>
              </a:buClr>
              <a:buFont typeface="Arial" panose="020B0604020202020204" pitchFamily="34" charset="0"/>
              <a:buChar char="•"/>
            </a:pPr>
            <a:r>
              <a:rPr lang="de-DE" sz="2540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bei Alzheimer um 307 % (22.481 €) höher</a:t>
            </a:r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762597" y="560728"/>
            <a:ext cx="10668348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 dirty="0">
                <a:solidFill>
                  <a:srgbClr val="597E96"/>
                </a:solidFill>
                <a:latin typeface="Arial Narrow"/>
              </a:rPr>
              <a:t>Gesamtgesellschaftliche Kosten von Menschen mit Demenz</a:t>
            </a:r>
          </a:p>
          <a:p>
            <a:pPr defTabSz="967710"/>
            <a:r>
              <a:rPr lang="de-DE" sz="3069" b="0" dirty="0">
                <a:solidFill>
                  <a:srgbClr val="597E96"/>
                </a:solidFill>
                <a:latin typeface="Arial Narrow"/>
              </a:rPr>
              <a:t>Kosten sind bereits früh erhöht!</a:t>
            </a:r>
          </a:p>
        </p:txBody>
      </p:sp>
      <p:sp>
        <p:nvSpPr>
          <p:cNvPr id="2" name="Rechteck 1"/>
          <p:cNvSpPr/>
          <p:nvPr/>
        </p:nvSpPr>
        <p:spPr>
          <a:xfrm>
            <a:off x="7700204" y="5360912"/>
            <a:ext cx="801823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kern="1200" dirty="0">
                <a:solidFill>
                  <a:srgbClr val="F7A93D"/>
                </a:solidFill>
                <a:latin typeface="Arial Narrow"/>
                <a:ea typeface="+mn-ea"/>
                <a:cs typeface="+mn-cs"/>
              </a:rPr>
              <a:t>5.522€</a:t>
            </a:r>
            <a:endParaRPr lang="de-DE" kern="1200" dirty="0">
              <a:solidFill>
                <a:srgbClr val="F7A93D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758966" y="5165482"/>
            <a:ext cx="857927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kern="1200" dirty="0">
                <a:solidFill>
                  <a:srgbClr val="F7A93D"/>
                </a:solidFill>
                <a:latin typeface="Arial Narrow"/>
                <a:ea typeface="+mn-ea"/>
                <a:cs typeface="+mn-cs"/>
              </a:rPr>
              <a:t>8.377 €</a:t>
            </a:r>
            <a:endParaRPr lang="de-DE" kern="1200" dirty="0">
              <a:solidFill>
                <a:srgbClr val="F7A93D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699431" y="4615151"/>
            <a:ext cx="970137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kern="1200" dirty="0">
                <a:solidFill>
                  <a:srgbClr val="F7A93D"/>
                </a:solidFill>
                <a:latin typeface="Arial Narrow"/>
                <a:ea typeface="+mn-ea"/>
                <a:cs typeface="+mn-cs"/>
              </a:rPr>
              <a:t>14.886 €</a:t>
            </a:r>
            <a:endParaRPr lang="de-DE" kern="1200" dirty="0">
              <a:solidFill>
                <a:srgbClr val="F7A93D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845707" y="3782876"/>
            <a:ext cx="970137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kern="1200" dirty="0">
                <a:solidFill>
                  <a:srgbClr val="F7A93D"/>
                </a:solidFill>
                <a:latin typeface="Arial Narrow"/>
                <a:ea typeface="+mn-ea"/>
                <a:cs typeface="+mn-cs"/>
              </a:rPr>
              <a:t>22.481 €</a:t>
            </a:r>
            <a:endParaRPr lang="de-DE" kern="1200" dirty="0">
              <a:solidFill>
                <a:srgbClr val="F7A93D"/>
              </a:solidFill>
              <a:latin typeface="Arial Narrow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/>
          <a:stretch/>
        </p:blipFill>
        <p:spPr>
          <a:xfrm>
            <a:off x="7491530" y="964382"/>
            <a:ext cx="4269310" cy="26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0480499" y="5751773"/>
            <a:ext cx="1709602" cy="1191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454319" y="1837457"/>
            <a:ext cx="4458765" cy="587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-78996" y="6583218"/>
            <a:ext cx="5974294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Gläser E, […], Michalowsky B. in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preparation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RegioDem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Projekt.</a:t>
            </a:r>
          </a:p>
        </p:txBody>
      </p:sp>
      <p:sp>
        <p:nvSpPr>
          <p:cNvPr id="18" name="Rechteck 17"/>
          <p:cNvSpPr/>
          <p:nvPr/>
        </p:nvSpPr>
        <p:spPr>
          <a:xfrm>
            <a:off x="762597" y="1105434"/>
            <a:ext cx="11266269" cy="126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540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Sekundärdaten der DAK, TK &amp; Barmer (n=710.308) – Kostenträgerperspektive </a:t>
            </a:r>
          </a:p>
          <a:p>
            <a:pPr defTabSz="914389" rtl="0"/>
            <a:r>
              <a:rPr lang="de-DE" sz="2540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Kostenanstieg von 7% (2019: 21.172€ auf 2023: 22.590€)</a:t>
            </a:r>
          </a:p>
          <a:p>
            <a:pPr defTabSz="914389" rtl="0"/>
            <a:endParaRPr lang="de-DE" sz="2540" kern="1200" dirty="0">
              <a:solidFill>
                <a:srgbClr val="597E96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762597" y="560728"/>
            <a:ext cx="10668348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 dirty="0">
                <a:solidFill>
                  <a:srgbClr val="597E96"/>
                </a:solidFill>
                <a:latin typeface="Arial Narrow"/>
              </a:rPr>
              <a:t>Kosten Menschen mit Demenz: </a:t>
            </a:r>
            <a:r>
              <a:rPr lang="de-DE" sz="3069" b="0" dirty="0">
                <a:solidFill>
                  <a:srgbClr val="597E96"/>
                </a:solidFill>
                <a:latin typeface="Arial Narrow"/>
              </a:rPr>
              <a:t>Kosten im zeitlichen Verlauf</a:t>
            </a:r>
          </a:p>
        </p:txBody>
      </p:sp>
      <p:graphicFrame>
        <p:nvGraphicFramePr>
          <p:cNvPr id="20" name="Diagramm 19"/>
          <p:cNvGraphicFramePr>
            <a:graphicFrameLocks/>
          </p:cNvGraphicFramePr>
          <p:nvPr/>
        </p:nvGraphicFramePr>
        <p:xfrm>
          <a:off x="232650" y="2366053"/>
          <a:ext cx="11728240" cy="438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1" name="Gerader Verbinder 20"/>
          <p:cNvCxnSpPr/>
          <p:nvPr/>
        </p:nvCxnSpPr>
        <p:spPr>
          <a:xfrm flipH="1" flipV="1">
            <a:off x="5446872" y="2362529"/>
            <a:ext cx="0" cy="3160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 flipV="1">
            <a:off x="7568053" y="2362529"/>
            <a:ext cx="0" cy="3160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 flipV="1">
            <a:off x="9689233" y="2362529"/>
            <a:ext cx="0" cy="3160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1504117" y="2180299"/>
            <a:ext cx="148630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2019: </a:t>
            </a:r>
            <a:r>
              <a:rPr lang="de-DE" sz="1905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21.172€</a:t>
            </a:r>
            <a:endParaRPr lang="de-DE" kern="12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670723" y="2184348"/>
            <a:ext cx="148630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2020: </a:t>
            </a:r>
            <a:r>
              <a:rPr lang="de-DE" sz="1905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21.099€</a:t>
            </a:r>
            <a:endParaRPr lang="de-DE" kern="12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729815" y="2183508"/>
            <a:ext cx="148630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2021: </a:t>
            </a:r>
            <a:r>
              <a:rPr lang="de-DE" sz="1905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21.276€</a:t>
            </a:r>
            <a:endParaRPr lang="de-DE" kern="12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7906599" y="2180299"/>
            <a:ext cx="148630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2022: </a:t>
            </a:r>
            <a:r>
              <a:rPr lang="de-DE" sz="1905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22.510€</a:t>
            </a:r>
            <a:endParaRPr lang="de-DE" kern="12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10034868" y="2180299"/>
            <a:ext cx="148630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2023: </a:t>
            </a:r>
            <a:r>
              <a:rPr lang="de-DE" sz="1905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22.590€</a:t>
            </a:r>
            <a:endParaRPr lang="de-DE" kern="12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82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6532232"/>
            <a:ext cx="5974294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Gläser E, […], Michalowsky B. in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preparation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RegioDem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Projekt.</a:t>
            </a:r>
          </a:p>
        </p:txBody>
      </p:sp>
      <p:sp>
        <p:nvSpPr>
          <p:cNvPr id="18" name="Rechteck 17"/>
          <p:cNvSpPr/>
          <p:nvPr/>
        </p:nvSpPr>
        <p:spPr>
          <a:xfrm>
            <a:off x="730617" y="1259371"/>
            <a:ext cx="4513058" cy="4391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328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Erhöhte Kosten bei…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Männern (+4%)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Erhöhter Komorbidität (+5% je Komorbidität)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Pflegegrad (1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+33%, 2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+156%, 3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+257%, 4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+342%, 5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+376%)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Spezifische Diagnose (+3%)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Städte (+4-5% im Vgl. zu Stadtrand/Land)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Niedriger Deprivation (jedoch marginal, nicht linear)</a:t>
            </a:r>
          </a:p>
          <a:p>
            <a:pPr defTabSz="914389" rtl="0"/>
            <a:endParaRPr lang="de-DE" sz="2328" kern="1200" dirty="0">
              <a:solidFill>
                <a:srgbClr val="597E96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762597" y="560728"/>
            <a:ext cx="10668348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 dirty="0">
                <a:solidFill>
                  <a:srgbClr val="597E96"/>
                </a:solidFill>
                <a:latin typeface="Arial Narrow"/>
              </a:rPr>
              <a:t>Kosten Menschen mit Demenz: </a:t>
            </a:r>
            <a:r>
              <a:rPr lang="de-DE" sz="3069" b="0" dirty="0">
                <a:solidFill>
                  <a:srgbClr val="597E96"/>
                </a:solidFill>
                <a:latin typeface="Arial Narrow"/>
              </a:rPr>
              <a:t>Einflussfaktoren auf Kosten</a:t>
            </a:r>
          </a:p>
        </p:txBody>
      </p:sp>
      <p:graphicFrame>
        <p:nvGraphicFramePr>
          <p:cNvPr id="16" name="Tabelle 15"/>
          <p:cNvGraphicFramePr>
            <a:graphicFrameLocks noGrp="1"/>
          </p:cNvGraphicFramePr>
          <p:nvPr/>
        </p:nvGraphicFramePr>
        <p:xfrm>
          <a:off x="5389078" y="1301137"/>
          <a:ext cx="6802923" cy="5383687"/>
        </p:xfrm>
        <a:graphic>
          <a:graphicData uri="http://schemas.openxmlformats.org/drawingml/2006/table">
            <a:tbl>
              <a:tblPr/>
              <a:tblGrid>
                <a:gridCol w="1748085">
                  <a:extLst>
                    <a:ext uri="{9D8B030D-6E8A-4147-A177-3AD203B41FA5}">
                      <a16:colId xmlns:a16="http://schemas.microsoft.com/office/drawing/2014/main" val="1418208276"/>
                    </a:ext>
                  </a:extLst>
                </a:gridCol>
                <a:gridCol w="871763">
                  <a:extLst>
                    <a:ext uri="{9D8B030D-6E8A-4147-A177-3AD203B41FA5}">
                      <a16:colId xmlns:a16="http://schemas.microsoft.com/office/drawing/2014/main" val="551532563"/>
                    </a:ext>
                  </a:extLst>
                </a:gridCol>
                <a:gridCol w="920677">
                  <a:extLst>
                    <a:ext uri="{9D8B030D-6E8A-4147-A177-3AD203B41FA5}">
                      <a16:colId xmlns:a16="http://schemas.microsoft.com/office/drawing/2014/main" val="2311716296"/>
                    </a:ext>
                  </a:extLst>
                </a:gridCol>
                <a:gridCol w="1394357">
                  <a:extLst>
                    <a:ext uri="{9D8B030D-6E8A-4147-A177-3AD203B41FA5}">
                      <a16:colId xmlns:a16="http://schemas.microsoft.com/office/drawing/2014/main" val="2727079449"/>
                    </a:ext>
                  </a:extLst>
                </a:gridCol>
                <a:gridCol w="940693">
                  <a:extLst>
                    <a:ext uri="{9D8B030D-6E8A-4147-A177-3AD203B41FA5}">
                      <a16:colId xmlns:a16="http://schemas.microsoft.com/office/drawing/2014/main" val="751784104"/>
                    </a:ext>
                  </a:extLst>
                </a:gridCol>
                <a:gridCol w="927348">
                  <a:extLst>
                    <a:ext uri="{9D8B030D-6E8A-4147-A177-3AD203B41FA5}">
                      <a16:colId xmlns:a16="http://schemas.microsoft.com/office/drawing/2014/main" val="1575578982"/>
                    </a:ext>
                  </a:extLst>
                </a:gridCol>
              </a:tblGrid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exp. </a:t>
                      </a:r>
                      <a:r>
                        <a:rPr lang="en-GB" sz="1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Coeff</a:t>
                      </a:r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 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527653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of birth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2217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 (ref. male) female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88911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comorbidities (CCI w/o dementia)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486944"/>
                  </a:ext>
                </a:extLst>
              </a:tr>
              <a:tr h="46160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 grade (ref. no care grade) 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1" marR="4551" marT="4551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1,326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134402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2,562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883938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3,567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0,016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523187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de-D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4,429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66584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4,759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731102"/>
                  </a:ext>
                </a:extLst>
              </a:tr>
              <a:tr h="461604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 care (ref. no residential care)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526086"/>
                  </a:ext>
                </a:extLst>
              </a:tr>
              <a:tr h="5026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 dementia diagnosis (ref. unspecific diagnosis)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04201"/>
                  </a:ext>
                </a:extLst>
              </a:tr>
              <a:tr h="461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DEGURBA (ref. cities)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towns &amp; suburbs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698088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340654"/>
                  </a:ext>
                </a:extLst>
              </a:tr>
              <a:tr h="461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GISD (ref. least deprived)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deprived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0,976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36042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moderately deprived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1841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deprived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299999"/>
                  </a:ext>
                </a:extLst>
              </a:tr>
              <a:tr h="25281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 deprived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6" marR="4816" marT="48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515806"/>
                  </a:ext>
                </a:extLst>
              </a:tr>
            </a:tbl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-163447" y="5862410"/>
            <a:ext cx="5552526" cy="7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67710" rtl="0"/>
            <a:r>
              <a:rPr lang="de-DE" sz="127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Longitudinale Kosten adjustiert mittels GEE-Modell mit log-link und Gamma-Funktion, Koeffizient b wurde </a:t>
            </a:r>
            <a:r>
              <a:rPr lang="de-DE" sz="1270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exponenziert</a:t>
            </a:r>
            <a:r>
              <a:rPr lang="de-DE" sz="127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um OR zu erhalten</a:t>
            </a:r>
          </a:p>
          <a:p>
            <a:pPr algn="r" defTabSz="967710" rtl="0"/>
            <a:endParaRPr lang="en-GB" sz="1905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4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6532232"/>
            <a:ext cx="5974294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Gläser E, […], Michalowsky B. in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preparation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RegioDem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Projekt.</a:t>
            </a:r>
          </a:p>
        </p:txBody>
      </p:sp>
      <p:sp>
        <p:nvSpPr>
          <p:cNvPr id="18" name="Rechteck 17"/>
          <p:cNvSpPr/>
          <p:nvPr/>
        </p:nvSpPr>
        <p:spPr>
          <a:xfrm>
            <a:off x="730617" y="1259371"/>
            <a:ext cx="11237003" cy="11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328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Kosten erhöhen sich bei Diagnose signifikant, verbleiben dann auf erhöhtem Niveau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Anstieg vor allem im Krankenhaus (+2.103€), obwohl Diagnose zu 88% ambulant gestellt wurden</a:t>
            </a:r>
          </a:p>
          <a:p>
            <a:pPr defTabSz="914389" rtl="0"/>
            <a:endParaRPr lang="de-DE" sz="2328" kern="1200" dirty="0">
              <a:solidFill>
                <a:srgbClr val="597E96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762597" y="560728"/>
            <a:ext cx="10668348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 dirty="0">
                <a:solidFill>
                  <a:srgbClr val="597E96"/>
                </a:solidFill>
                <a:latin typeface="Arial Narrow"/>
              </a:rPr>
              <a:t>Kosten Menschen mit Demenz: </a:t>
            </a:r>
            <a:r>
              <a:rPr lang="de-DE" sz="3069" b="0" dirty="0">
                <a:solidFill>
                  <a:srgbClr val="597E96"/>
                </a:solidFill>
                <a:latin typeface="Arial Narrow"/>
              </a:rPr>
              <a:t>Einflussfaktor Diagnosezeitpunkt</a:t>
            </a:r>
          </a:p>
        </p:txBody>
      </p:sp>
      <p:graphicFrame>
        <p:nvGraphicFramePr>
          <p:cNvPr id="7" name="Inhaltsplatzhalter 9"/>
          <p:cNvGraphicFramePr>
            <a:graphicFrameLocks/>
          </p:cNvGraphicFramePr>
          <p:nvPr/>
        </p:nvGraphicFramePr>
        <p:xfrm>
          <a:off x="507328" y="2296228"/>
          <a:ext cx="11178884" cy="415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hteck 9"/>
          <p:cNvSpPr/>
          <p:nvPr/>
        </p:nvSpPr>
        <p:spPr>
          <a:xfrm>
            <a:off x="6161426" y="2400930"/>
            <a:ext cx="355230" cy="36503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>
              <a:solidFill>
                <a:prstClr val="white"/>
              </a:solidFill>
              <a:latin typeface="Arial Narrow"/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6247171" y="2670416"/>
            <a:ext cx="38098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2082390" y="4287330"/>
            <a:ext cx="26971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7880291" y="3368632"/>
            <a:ext cx="39158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1633311" y="3935267"/>
            <a:ext cx="360547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Quartal 1 Jahr vor Diagnose: 3.226€</a:t>
            </a:r>
          </a:p>
        </p:txBody>
      </p:sp>
      <p:sp>
        <p:nvSpPr>
          <p:cNvPr id="20" name="Rechteck 19"/>
          <p:cNvSpPr/>
          <p:nvPr/>
        </p:nvSpPr>
        <p:spPr>
          <a:xfrm>
            <a:off x="6547152" y="2316516"/>
            <a:ext cx="3320140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Diagnosequartal: 7.329€ (+127%)</a:t>
            </a:r>
          </a:p>
        </p:txBody>
      </p:sp>
      <p:sp>
        <p:nvSpPr>
          <p:cNvPr id="21" name="Rechteck 20"/>
          <p:cNvSpPr/>
          <p:nvPr/>
        </p:nvSpPr>
        <p:spPr>
          <a:xfrm>
            <a:off x="7762504" y="3008631"/>
            <a:ext cx="4471096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Quartal 1 Jahr nach Diagnose: 5.356€ (+66%)</a:t>
            </a:r>
          </a:p>
        </p:txBody>
      </p:sp>
    </p:spTree>
    <p:extLst>
      <p:ext uri="{BB962C8B-B14F-4D97-AF65-F5344CB8AC3E}">
        <p14:creationId xmlns:p14="http://schemas.microsoft.com/office/powerpoint/2010/main" val="1894236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6532232"/>
            <a:ext cx="5974294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Gläser E, […], Michalowsky B. in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preparation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RegioDem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Projekt.</a:t>
            </a:r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762597" y="560728"/>
            <a:ext cx="10668348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 dirty="0">
                <a:solidFill>
                  <a:srgbClr val="597E96"/>
                </a:solidFill>
                <a:latin typeface="Arial Narrow"/>
              </a:rPr>
              <a:t>Kosten Menschen mit Demenz: </a:t>
            </a:r>
            <a:r>
              <a:rPr lang="de-DE" sz="3069" b="0" dirty="0">
                <a:solidFill>
                  <a:srgbClr val="597E96"/>
                </a:solidFill>
                <a:latin typeface="Arial Narrow"/>
              </a:rPr>
              <a:t>Einflussfaktor Tod (</a:t>
            </a:r>
            <a:r>
              <a:rPr lang="de-DE" sz="3069" b="0" dirty="0" err="1">
                <a:solidFill>
                  <a:srgbClr val="597E96"/>
                </a:solidFill>
                <a:latin typeface="Arial Narrow"/>
              </a:rPr>
              <a:t>Kompressionstherie</a:t>
            </a:r>
            <a:r>
              <a:rPr lang="de-DE" sz="3069" b="0" dirty="0">
                <a:solidFill>
                  <a:srgbClr val="597E96"/>
                </a:solidFill>
                <a:latin typeface="Arial Narrow"/>
              </a:rPr>
              <a:t>)</a:t>
            </a:r>
          </a:p>
        </p:txBody>
      </p:sp>
      <p:sp>
        <p:nvSpPr>
          <p:cNvPr id="6" name="Rechteck 5"/>
          <p:cNvSpPr/>
          <p:nvPr/>
        </p:nvSpPr>
        <p:spPr>
          <a:xfrm>
            <a:off x="730617" y="1259372"/>
            <a:ext cx="11237003" cy="80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328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Kosten steigen kontinuierlich vor dem Tod an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Erheblicher Anstieg im Quartal vor dem Tod (11.292€), +23%, vor allem durch Krankenhaus</a:t>
            </a:r>
          </a:p>
        </p:txBody>
      </p:sp>
      <p:graphicFrame>
        <p:nvGraphicFramePr>
          <p:cNvPr id="7" name="Inhaltsplatzhalter 5"/>
          <p:cNvGraphicFramePr>
            <a:graphicFrameLocks/>
          </p:cNvGraphicFramePr>
          <p:nvPr/>
        </p:nvGraphicFramePr>
        <p:xfrm>
          <a:off x="895983" y="2173732"/>
          <a:ext cx="10906270" cy="434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Gerader Verbinder 7"/>
          <p:cNvCxnSpPr/>
          <p:nvPr/>
        </p:nvCxnSpPr>
        <p:spPr>
          <a:xfrm>
            <a:off x="2792849" y="3883097"/>
            <a:ext cx="1714427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2678323" y="3541236"/>
            <a:ext cx="1925271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3y vor Tod: 5.524€</a:t>
            </a:r>
          </a:p>
        </p:txBody>
      </p:sp>
      <p:cxnSp>
        <p:nvCxnSpPr>
          <p:cNvPr id="12" name="Gerader Verbinder 11"/>
          <p:cNvCxnSpPr/>
          <p:nvPr/>
        </p:nvCxnSpPr>
        <p:spPr>
          <a:xfrm>
            <a:off x="5122221" y="3687668"/>
            <a:ext cx="1714427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007696" y="3345806"/>
            <a:ext cx="1925271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2y vor Tod: 6.578€</a:t>
            </a:r>
          </a:p>
        </p:txBody>
      </p:sp>
      <p:cxnSp>
        <p:nvCxnSpPr>
          <p:cNvPr id="15" name="Gerader Verbinder 14"/>
          <p:cNvCxnSpPr/>
          <p:nvPr/>
        </p:nvCxnSpPr>
        <p:spPr>
          <a:xfrm>
            <a:off x="7402385" y="3334113"/>
            <a:ext cx="1714427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7287860" y="2992252"/>
            <a:ext cx="1925271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1y vor Tod: 7.912€</a:t>
            </a:r>
          </a:p>
        </p:txBody>
      </p:sp>
      <p:cxnSp>
        <p:nvCxnSpPr>
          <p:cNvPr id="20" name="Gerader Verbinder 19"/>
          <p:cNvCxnSpPr/>
          <p:nvPr/>
        </p:nvCxnSpPr>
        <p:spPr>
          <a:xfrm>
            <a:off x="8471800" y="2466756"/>
            <a:ext cx="2362100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8441702" y="2115892"/>
            <a:ext cx="250581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Quartal vor Tod: 11.292€</a:t>
            </a:r>
          </a:p>
        </p:txBody>
      </p:sp>
      <p:sp>
        <p:nvSpPr>
          <p:cNvPr id="22" name="Rechteck 21"/>
          <p:cNvSpPr/>
          <p:nvPr/>
        </p:nvSpPr>
        <p:spPr>
          <a:xfrm>
            <a:off x="10954266" y="2873113"/>
            <a:ext cx="801823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8.623€</a:t>
            </a:r>
          </a:p>
        </p:txBody>
      </p:sp>
      <p:sp>
        <p:nvSpPr>
          <p:cNvPr id="23" name="Rechteck 22"/>
          <p:cNvSpPr/>
          <p:nvPr/>
        </p:nvSpPr>
        <p:spPr>
          <a:xfrm>
            <a:off x="10966646" y="2809054"/>
            <a:ext cx="762109" cy="3107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635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6532232"/>
            <a:ext cx="5974294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Gläser E, […], Michalowsky B. in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preparation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RegioDem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Projekt.</a:t>
            </a:r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762597" y="560728"/>
            <a:ext cx="10668348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 dirty="0">
                <a:solidFill>
                  <a:srgbClr val="597E96"/>
                </a:solidFill>
                <a:latin typeface="Arial Narrow"/>
              </a:rPr>
              <a:t>Kosten Menschen mit Demenz: </a:t>
            </a:r>
            <a:r>
              <a:rPr lang="de-DE" sz="3069" b="0" dirty="0">
                <a:solidFill>
                  <a:srgbClr val="597E96"/>
                </a:solidFill>
                <a:latin typeface="Arial Narrow"/>
              </a:rPr>
              <a:t>Einflussfaktor Region</a:t>
            </a:r>
          </a:p>
        </p:txBody>
      </p:sp>
      <p:sp>
        <p:nvSpPr>
          <p:cNvPr id="6" name="Rechteck 5"/>
          <p:cNvSpPr/>
          <p:nvPr/>
        </p:nvSpPr>
        <p:spPr>
          <a:xfrm>
            <a:off x="730617" y="1259372"/>
            <a:ext cx="11237003" cy="1883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328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Jährliche Kosten aus 2022, adjustiert für Alter, Geschlecht, CCI, Pflegegrad, Leben in Heim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Maximale Kostendifferenz (p1-p99) 8,138€, was 38% des </a:t>
            </a:r>
            <a:r>
              <a:rPr lang="de-DE" sz="2328" kern="1200" dirty="0" err="1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Medians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 darstellt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50% der Regionen (p25-p75) zeigen Kostendifferenz von 2,407€, was 11% der Kosten des Median darstellt 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de-DE" sz="2328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Krankenhauskosten mit größten anteiligen Streuung </a:t>
            </a:r>
          </a:p>
          <a:p>
            <a:pPr defTabSz="914389" rtl="0"/>
            <a:endParaRPr lang="de-DE" sz="2328" kern="1200" dirty="0">
              <a:solidFill>
                <a:srgbClr val="597E96"/>
              </a:solidFill>
              <a:latin typeface="Arial Narrow"/>
              <a:ea typeface="+mn-ea"/>
              <a:cs typeface="+mn-cs"/>
            </a:endParaRPr>
          </a:p>
        </p:txBody>
      </p:sp>
      <p:graphicFrame>
        <p:nvGraphicFramePr>
          <p:cNvPr id="24" name="Diagramm 23"/>
          <p:cNvGraphicFramePr>
            <a:graphicFrameLocks/>
          </p:cNvGraphicFramePr>
          <p:nvPr/>
        </p:nvGraphicFramePr>
        <p:xfrm>
          <a:off x="196854" y="2928298"/>
          <a:ext cx="11770766" cy="3303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5" name="Gerader Verbinder 24"/>
          <p:cNvCxnSpPr/>
          <p:nvPr/>
        </p:nvCxnSpPr>
        <p:spPr>
          <a:xfrm>
            <a:off x="845143" y="4957107"/>
            <a:ext cx="1028656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762738" y="4615245"/>
            <a:ext cx="1165704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p</a:t>
            </a:r>
            <a:r>
              <a:rPr lang="de-DE" sz="1905" b="1" kern="1200" baseline="300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1</a:t>
            </a:r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 17.876€</a:t>
            </a:r>
          </a:p>
        </p:txBody>
      </p:sp>
      <p:cxnSp>
        <p:nvCxnSpPr>
          <p:cNvPr id="27" name="Gerader Verbinder 26"/>
          <p:cNvCxnSpPr/>
          <p:nvPr/>
        </p:nvCxnSpPr>
        <p:spPr>
          <a:xfrm>
            <a:off x="2451850" y="4761677"/>
            <a:ext cx="1028656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2369445" y="4419815"/>
            <a:ext cx="1239442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p</a:t>
            </a:r>
            <a:r>
              <a:rPr lang="de-DE" sz="1905" b="1" kern="1200" baseline="300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25</a:t>
            </a:r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 20.223€</a:t>
            </a:r>
          </a:p>
        </p:txBody>
      </p:sp>
      <p:cxnSp>
        <p:nvCxnSpPr>
          <p:cNvPr id="29" name="Gerader Verbinder 28"/>
          <p:cNvCxnSpPr/>
          <p:nvPr/>
        </p:nvCxnSpPr>
        <p:spPr>
          <a:xfrm>
            <a:off x="5949700" y="4566247"/>
            <a:ext cx="1028656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5867296" y="4224385"/>
            <a:ext cx="1239442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p</a:t>
            </a:r>
            <a:r>
              <a:rPr lang="de-DE" sz="1905" b="1" kern="1200" baseline="300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50</a:t>
            </a:r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 21.430€</a:t>
            </a:r>
          </a:p>
        </p:txBody>
      </p:sp>
      <p:cxnSp>
        <p:nvCxnSpPr>
          <p:cNvPr id="31" name="Gerader Verbinder 30"/>
          <p:cNvCxnSpPr/>
          <p:nvPr/>
        </p:nvCxnSpPr>
        <p:spPr>
          <a:xfrm>
            <a:off x="9201245" y="4370817"/>
            <a:ext cx="1028656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/>
          <p:cNvSpPr/>
          <p:nvPr/>
        </p:nvSpPr>
        <p:spPr>
          <a:xfrm>
            <a:off x="9118841" y="4028955"/>
            <a:ext cx="1239442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p</a:t>
            </a:r>
            <a:r>
              <a:rPr lang="de-DE" sz="1905" b="1" kern="1200" baseline="300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75</a:t>
            </a:r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 22.630€</a:t>
            </a:r>
          </a:p>
        </p:txBody>
      </p:sp>
      <p:cxnSp>
        <p:nvCxnSpPr>
          <p:cNvPr id="33" name="Gerader Verbinder 32"/>
          <p:cNvCxnSpPr/>
          <p:nvPr/>
        </p:nvCxnSpPr>
        <p:spPr>
          <a:xfrm>
            <a:off x="10641317" y="3874468"/>
            <a:ext cx="1028656" cy="1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10518087" y="3537880"/>
            <a:ext cx="1239442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p</a:t>
            </a:r>
            <a:r>
              <a:rPr lang="de-DE" sz="1905" b="1" kern="1200" baseline="300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99</a:t>
            </a:r>
            <a:r>
              <a:rPr lang="de-DE" sz="190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 26.014€</a:t>
            </a:r>
          </a:p>
        </p:txBody>
      </p:sp>
    </p:spTree>
    <p:extLst>
      <p:ext uri="{BB962C8B-B14F-4D97-AF65-F5344CB8AC3E}">
        <p14:creationId xmlns:p14="http://schemas.microsoft.com/office/powerpoint/2010/main" val="496890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31" y="1129428"/>
            <a:ext cx="5691024" cy="548071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234" y="1176288"/>
            <a:ext cx="5513897" cy="5386996"/>
          </a:xfrm>
          <a:prstGeom prst="rect">
            <a:avLst/>
          </a:prstGeom>
        </p:spPr>
      </p:pic>
      <p:sp>
        <p:nvSpPr>
          <p:cNvPr id="7" name="Titel 4"/>
          <p:cNvSpPr txBox="1">
            <a:spLocks/>
          </p:cNvSpPr>
          <p:nvPr/>
        </p:nvSpPr>
        <p:spPr>
          <a:xfrm>
            <a:off x="762597" y="560728"/>
            <a:ext cx="10668348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 dirty="0">
                <a:solidFill>
                  <a:srgbClr val="597E96"/>
                </a:solidFill>
                <a:latin typeface="Arial Narrow"/>
              </a:rPr>
              <a:t>Kosten Menschen mit Demenz: </a:t>
            </a:r>
            <a:r>
              <a:rPr lang="de-DE" sz="3069" b="0" dirty="0">
                <a:solidFill>
                  <a:srgbClr val="597E96"/>
                </a:solidFill>
                <a:latin typeface="Arial Narrow"/>
              </a:rPr>
              <a:t>Einflussfaktor Region</a:t>
            </a:r>
          </a:p>
        </p:txBody>
      </p:sp>
      <p:sp>
        <p:nvSpPr>
          <p:cNvPr id="8" name="Rechteck 7"/>
          <p:cNvSpPr/>
          <p:nvPr/>
        </p:nvSpPr>
        <p:spPr>
          <a:xfrm>
            <a:off x="0" y="6532232"/>
            <a:ext cx="5974294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Gläser E, […], Michalowsky B. in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preparation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RegioDem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Projekt.</a:t>
            </a:r>
          </a:p>
        </p:txBody>
      </p:sp>
    </p:spTree>
    <p:extLst>
      <p:ext uri="{BB962C8B-B14F-4D97-AF65-F5344CB8AC3E}">
        <p14:creationId xmlns:p14="http://schemas.microsoft.com/office/powerpoint/2010/main" val="1349884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9345881" y="5508783"/>
            <a:ext cx="2846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Ä"/>
              <a:defRPr sz="2000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defTabSz="914389" rtl="0">
              <a:spcBef>
                <a:spcPct val="0"/>
              </a:spcBef>
              <a:buNone/>
            </a:pPr>
            <a:r>
              <a:rPr lang="de-DE" altLang="de-DE" sz="1400" i="1" kern="1200" dirty="0">
                <a:solidFill>
                  <a:prstClr val="white"/>
                </a:solidFill>
                <a:ea typeface="+mn-ea"/>
                <a:cs typeface="+mn-cs"/>
              </a:rPr>
              <a:t>Quelle: Statistisches Bundesamt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30487" y="1386169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2017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101982" y="5821948"/>
            <a:ext cx="1564852" cy="87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5080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+33%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169519" y="3505548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2024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524053" y="6500136"/>
            <a:ext cx="8784842" cy="3204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i="1">
                <a:solidFill>
                  <a:srgbClr val="CACACA"/>
                </a:solidFill>
              </a:defRPr>
            </a:lvl1pPr>
          </a:lstStyle>
          <a:p>
            <a:pPr defTabSz="914389" rtl="0"/>
            <a:r>
              <a:rPr lang="de-DE" sz="1482" kern="1200" dirty="0">
                <a:latin typeface="Arial Narrow"/>
                <a:ea typeface="+mn-ea"/>
                <a:cs typeface="+mn-cs"/>
              </a:rPr>
              <a:t>Michalowsky et al. (2019) Bundesgesundheitsblatt.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308208" y="716761"/>
            <a:ext cx="8419971" cy="5444281"/>
            <a:chOff x="378631" y="1029952"/>
            <a:chExt cx="8420100" cy="5444364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378631" y="1029952"/>
              <a:ext cx="8420100" cy="5444364"/>
              <a:chOff x="378631" y="1029952"/>
              <a:chExt cx="8420100" cy="5444364"/>
            </a:xfrm>
          </p:grpSpPr>
          <p:pic>
            <p:nvPicPr>
              <p:cNvPr id="21" name="Grafik 20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621"/>
              <a:stretch/>
            </p:blipFill>
            <p:spPr>
              <a:xfrm>
                <a:off x="378631" y="1029952"/>
                <a:ext cx="8420100" cy="5444364"/>
              </a:xfrm>
              <a:prstGeom prst="rect">
                <a:avLst/>
              </a:prstGeom>
            </p:spPr>
          </p:pic>
          <p:pic>
            <p:nvPicPr>
              <p:cNvPr id="22" name="Grafik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0247" y="1963333"/>
                <a:ext cx="1224000" cy="251073"/>
              </a:xfrm>
              <a:prstGeom prst="rect">
                <a:avLst/>
              </a:prstGeom>
            </p:spPr>
          </p:pic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0391" y="3058944"/>
                <a:ext cx="1224000" cy="251073"/>
              </a:xfrm>
              <a:prstGeom prst="rect">
                <a:avLst/>
              </a:prstGeom>
            </p:spPr>
          </p:pic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4118" y="4509120"/>
                <a:ext cx="1224000" cy="251073"/>
              </a:xfrm>
              <a:prstGeom prst="rect">
                <a:avLst/>
              </a:prstGeom>
            </p:spPr>
          </p:pic>
        </p:grpSp>
        <p:sp>
          <p:nvSpPr>
            <p:cNvPr id="18" name="Textfeld 5"/>
            <p:cNvSpPr txBox="1"/>
            <p:nvPr/>
          </p:nvSpPr>
          <p:spPr>
            <a:xfrm>
              <a:off x="1179095" y="4446303"/>
              <a:ext cx="1337246" cy="400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7710"/>
              <a:r>
                <a:rPr lang="de-DE" sz="2000" b="1" dirty="0">
                  <a:solidFill>
                    <a:prstClr val="white"/>
                  </a:solidFill>
                  <a:latin typeface="Arial Narrow"/>
                </a:rPr>
                <a:t>Milliarden €</a:t>
              </a:r>
            </a:p>
          </p:txBody>
        </p:sp>
        <p:sp>
          <p:nvSpPr>
            <p:cNvPr id="19" name="Textfeld 11"/>
            <p:cNvSpPr txBox="1"/>
            <p:nvPr/>
          </p:nvSpPr>
          <p:spPr>
            <a:xfrm>
              <a:off x="3897465" y="2984425"/>
              <a:ext cx="1337246" cy="400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7710"/>
              <a:r>
                <a:rPr lang="de-DE" sz="2000" b="1" dirty="0">
                  <a:solidFill>
                    <a:prstClr val="white"/>
                  </a:solidFill>
                  <a:latin typeface="Arial Narrow"/>
                </a:rPr>
                <a:t>Milliarden €</a:t>
              </a:r>
            </a:p>
          </p:txBody>
        </p:sp>
        <p:sp>
          <p:nvSpPr>
            <p:cNvPr id="20" name="Textfeld 12"/>
            <p:cNvSpPr txBox="1"/>
            <p:nvPr/>
          </p:nvSpPr>
          <p:spPr>
            <a:xfrm>
              <a:off x="6607160" y="1888814"/>
              <a:ext cx="1337246" cy="400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7710"/>
              <a:r>
                <a:rPr lang="de-DE" sz="2000" b="1" dirty="0">
                  <a:solidFill>
                    <a:prstClr val="white"/>
                  </a:solidFill>
                  <a:latin typeface="Arial Narrow"/>
                </a:rPr>
                <a:t>Milliarden €</a:t>
              </a:r>
            </a:p>
          </p:txBody>
        </p:sp>
      </p:grpSp>
      <p:sp>
        <p:nvSpPr>
          <p:cNvPr id="25" name="Rechteck 24"/>
          <p:cNvSpPr/>
          <p:nvPr/>
        </p:nvSpPr>
        <p:spPr>
          <a:xfrm>
            <a:off x="7956655" y="470617"/>
            <a:ext cx="4396518" cy="613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3387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Kosten 2026: 100 Mrd. €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594" y="1643557"/>
            <a:ext cx="2401480" cy="480766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8311394" y="993661"/>
            <a:ext cx="3195443" cy="97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571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13x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26" y="2646802"/>
            <a:ext cx="1749749" cy="956530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8620572" y="2165428"/>
            <a:ext cx="3195443" cy="97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5715" b="1" kern="1200" dirty="0">
                <a:solidFill>
                  <a:srgbClr val="597E96"/>
                </a:solidFill>
                <a:latin typeface="Arial Narrow"/>
                <a:ea typeface="+mn-ea"/>
                <a:cs typeface="+mn-cs"/>
              </a:rPr>
              <a:t>7x</a:t>
            </a:r>
          </a:p>
        </p:txBody>
      </p:sp>
    </p:spTree>
    <p:extLst>
      <p:ext uri="{BB962C8B-B14F-4D97-AF65-F5344CB8AC3E}">
        <p14:creationId xmlns:p14="http://schemas.microsoft.com/office/powerpoint/2010/main" val="365751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/>
          <p:nvPr/>
        </p:nvSpPr>
        <p:spPr bwMode="auto">
          <a:xfrm>
            <a:off x="539750" y="539750"/>
            <a:ext cx="7315200" cy="60325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de-DE" sz="2600" b="1">
                <a:solidFill>
                  <a:srgbClr val="00205C"/>
                </a:solidFill>
              </a:rPr>
              <a:t>Moderation &amp; Chatroom-Betreuung</a:t>
            </a:r>
            <a:endParaRPr/>
          </a:p>
        </p:txBody>
      </p:sp>
      <p:sp>
        <p:nvSpPr>
          <p:cNvPr id="5" name="Textplatzhalter 2"/>
          <p:cNvSpPr/>
          <p:nvPr/>
        </p:nvSpPr>
        <p:spPr bwMode="auto">
          <a:xfrm>
            <a:off x="6324597" y="4703760"/>
            <a:ext cx="4266401" cy="791692"/>
          </a:xfrm>
          <a:prstGeom prst="rect">
            <a:avLst/>
          </a:prstGeom>
          <a:noFill/>
        </p:spPr>
        <p:txBody>
          <a:bodyPr lIns="540000" tIns="45720" rIns="540000" bIns="45720">
            <a:spAutoFit/>
          </a:bodyPr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lvl="0" algn="ctr">
              <a:lnSpc>
                <a:spcPct val="150000"/>
              </a:lnSpc>
              <a:defRPr/>
            </a:pPr>
            <a:r>
              <a:rPr lang="de-DE" sz="1600" b="1" dirty="0"/>
              <a:t>Lucas Westermann, M. A.</a:t>
            </a:r>
            <a:endParaRPr dirty="0"/>
          </a:p>
          <a:p>
            <a:pPr lvl="0" algn="ctr">
              <a:lnSpc>
                <a:spcPct val="150000"/>
              </a:lnSpc>
              <a:defRPr/>
            </a:pPr>
            <a:r>
              <a:rPr lang="de-DE" sz="1600" b="1" dirty="0">
                <a:solidFill>
                  <a:srgbClr val="151E46"/>
                </a:solidFill>
              </a:rPr>
              <a:t>Betreuung Chatroom &amp; Fragen</a:t>
            </a:r>
            <a:endParaRPr lang="en-US" dirty="0">
              <a:solidFill>
                <a:srgbClr val="151E46"/>
              </a:solidFill>
            </a:endParaRPr>
          </a:p>
        </p:txBody>
      </p:sp>
      <p:sp>
        <p:nvSpPr>
          <p:cNvPr id="6" name="Textplatzhalter 2"/>
          <p:cNvSpPr/>
          <p:nvPr/>
        </p:nvSpPr>
        <p:spPr bwMode="auto">
          <a:xfrm>
            <a:off x="1202879" y="4696082"/>
            <a:ext cx="5015799" cy="791692"/>
          </a:xfrm>
          <a:prstGeom prst="rect">
            <a:avLst/>
          </a:prstGeom>
          <a:noFill/>
        </p:spPr>
        <p:txBody>
          <a:bodyPr wrap="square" lIns="540000" tIns="45720" rIns="540000" bIns="45720">
            <a:spAutoFit/>
          </a:bodyPr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marL="0" lvl="0" indent="0" algn="ctr">
              <a:lnSpc>
                <a:spcPct val="150000"/>
              </a:lnSpc>
              <a:buNone/>
              <a:defRPr/>
            </a:pPr>
            <a:r>
              <a:rPr lang="de-DE" sz="1600" b="1"/>
              <a:t>Lisa Laininger, M. Sc.</a:t>
            </a:r>
          </a:p>
          <a:p>
            <a:pPr marL="0" lvl="0" indent="0" algn="ctr">
              <a:lnSpc>
                <a:spcPct val="150000"/>
              </a:lnSpc>
              <a:buNone/>
              <a:defRPr/>
            </a:pPr>
            <a:r>
              <a:rPr lang="de-DE" sz="1600" b="1"/>
              <a:t>Moderation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lvl="2">
              <a:defRPr/>
            </a:pPr>
            <a:fld id="{C6468DEA-1385-45FE-9A1F-2302F42BECE5}" type="slidenum">
              <a:rPr lang="de-DE"/>
              <a:t>2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E3E2C7-389F-FCE9-1732-15C98DCC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028" y="1700808"/>
            <a:ext cx="2857500" cy="2752725"/>
          </a:xfrm>
          <a:prstGeom prst="ellipse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905303B-8B99-14D4-44FE-84AC499E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475" y="1639765"/>
            <a:ext cx="2931958" cy="29319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4355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01804" y="472893"/>
            <a:ext cx="11211840" cy="914361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Kostenanstieg basiert auf Anzahl an MmD</a:t>
            </a:r>
            <a:br>
              <a:rPr lang="de-DE" dirty="0"/>
            </a:br>
            <a:r>
              <a:rPr lang="de-DE" b="0" dirty="0"/>
              <a:t>Divergierende Tendenzen?</a:t>
            </a:r>
          </a:p>
        </p:txBody>
      </p:sp>
      <p:sp>
        <p:nvSpPr>
          <p:cNvPr id="23" name="Inhaltsplatzhalter 2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Foliennummernplatzhalter 5"/>
          <p:cNvSpPr txBox="1">
            <a:spLocks/>
          </p:cNvSpPr>
          <p:nvPr/>
        </p:nvSpPr>
        <p:spPr>
          <a:xfrm>
            <a:off x="8448000" y="6643425"/>
            <a:ext cx="2133567" cy="365119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7710"/>
            <a:fld id="{C3F81B00-0D06-4DCF-8179-A4B34BCB46DD}" type="slidenum">
              <a:rPr lang="de-DE" sz="11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67710"/>
              <a:t>20</a:t>
            </a:fld>
            <a:endParaRPr lang="de-DE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 rot="10800000" flipV="1">
            <a:off x="370924" y="2046092"/>
            <a:ext cx="9143860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alt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Deutsche Alzheimer Gesellschaft. Die Häufigkeiten der Demenzerkrankungen.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5" y="4444516"/>
            <a:ext cx="1333912" cy="109187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3" y="1641908"/>
            <a:ext cx="5808419" cy="295503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t="4345" b="36693"/>
          <a:stretch/>
        </p:blipFill>
        <p:spPr>
          <a:xfrm>
            <a:off x="8669795" y="53"/>
            <a:ext cx="3524706" cy="459477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577241" y="6102629"/>
            <a:ext cx="6176425" cy="77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Michalowsky B, Hoffmann W, Riedel-Heller S,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Kohring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C,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Teipel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S,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Akmatov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MK, Bohlken J, Holstiege J.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Decline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in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Incidence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and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Prevalence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of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Dementia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: An Analysis of Outpatient Claims Data.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Dtsch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Arztebl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Int. 2025 Jul 11;122(14):373-378. 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/>
          <a:srcRect t="62992" b="7628"/>
          <a:stretch/>
        </p:blipFill>
        <p:spPr>
          <a:xfrm>
            <a:off x="8667296" y="4594833"/>
            <a:ext cx="3524705" cy="228951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210493" y="4594832"/>
            <a:ext cx="4868800" cy="106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117" b="1" i="1" kern="1200" dirty="0">
                <a:solidFill>
                  <a:srgbClr val="397875"/>
                </a:solidFill>
                <a:latin typeface="Arial Narrow"/>
                <a:ea typeface="+mn-ea"/>
                <a:cs typeface="+mn-cs"/>
              </a:rPr>
              <a:t>Modellbasierte Schätzung auf Basis von Alters- und Geschlechtsspezifischen Inzidenz- und Prävalenzraten</a:t>
            </a:r>
          </a:p>
        </p:txBody>
      </p:sp>
      <p:sp>
        <p:nvSpPr>
          <p:cNvPr id="5" name="Rechteck 4"/>
          <p:cNvSpPr/>
          <p:nvPr/>
        </p:nvSpPr>
        <p:spPr>
          <a:xfrm rot="16200000">
            <a:off x="5359052" y="2819735"/>
            <a:ext cx="5798222" cy="743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117" b="1" i="1" kern="1200" dirty="0">
                <a:solidFill>
                  <a:srgbClr val="397875"/>
                </a:solidFill>
                <a:latin typeface="Arial Narrow"/>
                <a:ea typeface="+mn-ea"/>
                <a:cs typeface="+mn-cs"/>
              </a:rPr>
              <a:t>Abrechnungsdaten der vertragsärztlichen Versorgung (Bevölkerungsabdeckung: 88 %) </a:t>
            </a:r>
          </a:p>
        </p:txBody>
      </p:sp>
      <p:sp>
        <p:nvSpPr>
          <p:cNvPr id="6" name="Rechteck 5"/>
          <p:cNvSpPr/>
          <p:nvPr/>
        </p:nvSpPr>
        <p:spPr>
          <a:xfrm>
            <a:off x="11541998" y="393894"/>
            <a:ext cx="654346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-26%</a:t>
            </a:r>
            <a:endParaRPr lang="de-DE" b="1" kern="1200" dirty="0">
              <a:solidFill>
                <a:srgbClr val="F58F01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1564992" y="2565306"/>
            <a:ext cx="654346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-18%</a:t>
            </a:r>
            <a:endParaRPr lang="de-DE" b="1" kern="1200" dirty="0">
              <a:solidFill>
                <a:srgbClr val="F58F01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1620973" y="5023304"/>
            <a:ext cx="542136" cy="3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de-DE" sz="1905" b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-8%</a:t>
            </a:r>
            <a:endParaRPr lang="de-DE" b="1" kern="1200" dirty="0">
              <a:solidFill>
                <a:srgbClr val="F58F01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77170" y="4525708"/>
            <a:ext cx="3532982" cy="243797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 defTabSz="914389" rtl="0">
              <a:buClr>
                <a:srgbClr val="F58F01"/>
              </a:buClr>
            </a:pPr>
            <a:endParaRPr lang="de-DE" sz="2117" kern="1200" dirty="0"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  <a:p>
            <a:pPr algn="ctr" defTabSz="914389" rtl="0">
              <a:buClr>
                <a:srgbClr val="F58F01"/>
              </a:buClr>
            </a:pPr>
            <a:r>
              <a:rPr lang="de-DE" sz="2117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Rückgang betraf vor allem jüngere Altersgruppen &amp; Frauen und zeigte sich in Hausarztpraxen, nicht in Facharztpraxen</a:t>
            </a:r>
          </a:p>
          <a:p>
            <a:pPr algn="ctr" defTabSz="914389" rtl="0">
              <a:buClr>
                <a:srgbClr val="F58F01"/>
              </a:buClr>
            </a:pPr>
            <a:endParaRPr lang="de-DE" sz="2540" kern="1200" dirty="0"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0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668218" y="6483239"/>
            <a:ext cx="5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9" rtl="0"/>
            <a:r>
              <a:rPr lang="de-DE" kern="12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1</a:t>
            </a:r>
          </a:p>
        </p:txBody>
      </p:sp>
      <p:sp>
        <p:nvSpPr>
          <p:cNvPr id="39" name="Inhaltsplatzhalter 3"/>
          <p:cNvSpPr>
            <a:spLocks noGrp="1"/>
          </p:cNvSpPr>
          <p:nvPr>
            <p:ph idx="1"/>
          </p:nvPr>
        </p:nvSpPr>
        <p:spPr>
          <a:xfrm>
            <a:off x="250835" y="1311686"/>
            <a:ext cx="7066156" cy="3427169"/>
          </a:xfrm>
        </p:spPr>
        <p:txBody>
          <a:bodyPr/>
          <a:lstStyle/>
          <a:p>
            <a:pPr marL="362891" indent="-362891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de-DE" b="1" dirty="0">
              <a:solidFill>
                <a:schemeClr val="accent6"/>
              </a:solidFill>
            </a:endParaRPr>
          </a:p>
          <a:p>
            <a:pPr>
              <a:buClr>
                <a:schemeClr val="accent6"/>
              </a:buClr>
            </a:pPr>
            <a:endParaRPr lang="de-DE" b="1" dirty="0"/>
          </a:p>
        </p:txBody>
      </p:sp>
      <p:sp>
        <p:nvSpPr>
          <p:cNvPr id="4" name="Rechteck 3"/>
          <p:cNvSpPr/>
          <p:nvPr/>
        </p:nvSpPr>
        <p:spPr>
          <a:xfrm>
            <a:off x="301802" y="1673718"/>
            <a:ext cx="7686651" cy="25601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defTabSz="967710" rtl="0">
              <a:lnSpc>
                <a:spcPct val="90000"/>
              </a:lnSpc>
              <a:buClr>
                <a:srgbClr val="F58F01"/>
              </a:buClr>
            </a:pPr>
            <a:r>
              <a:rPr lang="de-DE" sz="2328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Mögliche Ursachen der divergenten Tendenzen: </a:t>
            </a:r>
          </a:p>
          <a:p>
            <a:pPr marL="362891" indent="-362891" defTabSz="967710" rtl="0">
              <a:lnSpc>
                <a:spcPct val="90000"/>
              </a:lnSpc>
              <a:buClr>
                <a:srgbClr val="F58F01"/>
              </a:buClr>
              <a:buFont typeface="Arial" panose="020B0604020202020204" pitchFamily="34" charset="0"/>
              <a:buChar char="•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Methodik: Inzidenz- &amp; Prävalenzraten vs. Abrechnungsdaten </a:t>
            </a:r>
          </a:p>
          <a:p>
            <a:pPr marL="362891" indent="-362891" defTabSz="967710" rtl="0">
              <a:lnSpc>
                <a:spcPct val="90000"/>
              </a:lnSpc>
              <a:buClr>
                <a:srgbClr val="F58F01"/>
              </a:buClr>
              <a:buFont typeface="Arial" panose="020B0604020202020204" pitchFamily="34" charset="0"/>
              <a:buChar char="•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Verändertes Diagnoseverhalten</a:t>
            </a:r>
          </a:p>
          <a:p>
            <a:pPr marL="362891" indent="-362891" defTabSz="967710" rtl="0">
              <a:lnSpc>
                <a:spcPct val="90000"/>
              </a:lnSpc>
              <a:buClr>
                <a:srgbClr val="F58F01"/>
              </a:buClr>
              <a:buFont typeface="Arial" panose="020B0604020202020204" pitchFamily="34" charset="0"/>
              <a:buChar char="•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Verlagerung in Spezialambulanzen</a:t>
            </a:r>
          </a:p>
          <a:p>
            <a:pPr marL="362891" indent="-362891" defTabSz="967710" rtl="0">
              <a:lnSpc>
                <a:spcPct val="90000"/>
              </a:lnSpc>
              <a:buClr>
                <a:srgbClr val="F58F01"/>
              </a:buClr>
              <a:buFont typeface="Arial" panose="020B0604020202020204" pitchFamily="34" charset="0"/>
              <a:buChar char="•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geringeres individuelles Erkrankungsrisiko (bessere Behandlung von Risikofaktoren, gesündere Lebensweise, mehr Bewegung, weniger Raucher, besseres Bildungsniveau, anspruchsvollere berufliche Tätigkeiten etc.)</a:t>
            </a:r>
          </a:p>
        </p:txBody>
      </p:sp>
      <p:sp>
        <p:nvSpPr>
          <p:cNvPr id="11" name="Titel 9"/>
          <p:cNvSpPr txBox="1">
            <a:spLocks/>
          </p:cNvSpPr>
          <p:nvPr/>
        </p:nvSpPr>
        <p:spPr>
          <a:xfrm>
            <a:off x="301804" y="472893"/>
            <a:ext cx="11211840" cy="9143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/>
            <a:r>
              <a:rPr lang="de-DE" sz="3069">
                <a:solidFill>
                  <a:prstClr val="white"/>
                </a:solidFill>
                <a:latin typeface="Arial Narrow"/>
              </a:rPr>
              <a:t>Kostenanstieg basiert auf Anzahl an MmD</a:t>
            </a:r>
            <a:br>
              <a:rPr lang="de-DE" sz="3069">
                <a:solidFill>
                  <a:prstClr val="white"/>
                </a:solidFill>
                <a:latin typeface="Arial Narrow"/>
              </a:rPr>
            </a:br>
            <a:r>
              <a:rPr lang="de-DE" sz="3069" b="0">
                <a:solidFill>
                  <a:prstClr val="white"/>
                </a:solidFill>
                <a:latin typeface="Arial Narrow"/>
              </a:rPr>
              <a:t>Divergierende Tendenzen?</a:t>
            </a:r>
            <a:endParaRPr lang="de-DE" sz="3069" b="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4" name="Inhaltsplatzhalter 3"/>
          <p:cNvSpPr>
            <a:spLocks noGrp="1"/>
          </p:cNvSpPr>
          <p:nvPr>
            <p:ph idx="1"/>
          </p:nvPr>
        </p:nvSpPr>
        <p:spPr>
          <a:xfrm>
            <a:off x="3549728" y="4768651"/>
            <a:ext cx="4512636" cy="1179580"/>
          </a:xfrm>
        </p:spPr>
        <p:txBody>
          <a:bodyPr/>
          <a:lstStyle/>
          <a:p>
            <a:pPr algn="r">
              <a:buClr>
                <a:schemeClr val="accent6"/>
              </a:buClr>
            </a:pPr>
            <a:r>
              <a:rPr lang="de-DE" sz="2328" dirty="0">
                <a:sym typeface="Wingdings" panose="05000000000000000000" pitchFamily="2" charset="2"/>
              </a:rPr>
              <a:t> </a:t>
            </a:r>
            <a:r>
              <a:rPr lang="de-DE" sz="2328" dirty="0"/>
              <a:t>Rückläufige Trends werden auch aus anderen Ländern berichtete, wie hier aus den USA, Europa und Neuseeland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50053" t="10161" b="25564"/>
          <a:stretch/>
        </p:blipFill>
        <p:spPr>
          <a:xfrm>
            <a:off x="8136274" y="2906349"/>
            <a:ext cx="3916553" cy="281252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128368" y="6453236"/>
            <a:ext cx="10393223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Dou X, et al. JAMA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Netw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Open. 2025; </a:t>
            </a:r>
            <a:r>
              <a:rPr lang="de-DE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Stallard</a:t>
            </a:r>
            <a:r>
              <a:rPr lang="de-DE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PJE et al. JAMA. 2025.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/>
          <a:srcRect t="10593" r="50181" b="25564"/>
          <a:stretch/>
        </p:blipFill>
        <p:spPr>
          <a:xfrm>
            <a:off x="8136274" y="105522"/>
            <a:ext cx="3916553" cy="28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0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82212" y="293247"/>
            <a:ext cx="10668348" cy="914361"/>
          </a:xfrm>
        </p:spPr>
        <p:txBody>
          <a:bodyPr/>
          <a:lstStyle/>
          <a:p>
            <a:r>
              <a:rPr lang="de-DE" dirty="0"/>
              <a:t>Prävention: </a:t>
            </a:r>
            <a:r>
              <a:rPr lang="de-DE" b="0" dirty="0"/>
              <a:t>Potenziell veränderbare Faktoren</a:t>
            </a:r>
            <a:endParaRPr lang="en-US" b="0" dirty="0"/>
          </a:p>
        </p:txBody>
      </p:sp>
      <p:sp>
        <p:nvSpPr>
          <p:cNvPr id="13" name="Textfeld 12"/>
          <p:cNvSpPr txBox="1"/>
          <p:nvPr/>
        </p:nvSpPr>
        <p:spPr>
          <a:xfrm>
            <a:off x="11668218" y="6483239"/>
            <a:ext cx="5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9" rtl="0"/>
            <a:r>
              <a:rPr lang="de-DE" kern="12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1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idx="1"/>
          </p:nvPr>
        </p:nvSpPr>
        <p:spPr>
          <a:xfrm>
            <a:off x="482213" y="1069365"/>
            <a:ext cx="7217984" cy="4075417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de-DE" sz="2540" b="1" dirty="0"/>
              <a:t>Prävention Report liefert Hoffnung:</a:t>
            </a:r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2540" dirty="0"/>
              <a:t>Bis zu 45 % aller Demenzfälle weltweit könnten vermeidbar sein, sofern 14 Risikofaktoren konsequent adressiert werden</a:t>
            </a:r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2540" dirty="0"/>
              <a:t>Früherkennung &amp; Intervention – z. B. Hör- und Sehtests, Herz-Kreislauf-Checks – zentral für Prävention.</a:t>
            </a:r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de-DE" sz="2540" dirty="0"/>
          </a:p>
          <a:p>
            <a:pPr>
              <a:buClr>
                <a:schemeClr val="accent6"/>
              </a:buClr>
            </a:pPr>
            <a:r>
              <a:rPr lang="de-DE" sz="2540" b="1" dirty="0"/>
              <a:t>Wichtig für die Praxis: </a:t>
            </a:r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2540" dirty="0"/>
              <a:t>Adressierung dieser Risikofaktoren kann sowohl gesundheitliche als auch ökonomische Vorteile bringen.</a:t>
            </a:r>
          </a:p>
        </p:txBody>
      </p:sp>
      <p:sp>
        <p:nvSpPr>
          <p:cNvPr id="6" name="Rechteck 5"/>
          <p:cNvSpPr/>
          <p:nvPr/>
        </p:nvSpPr>
        <p:spPr>
          <a:xfrm>
            <a:off x="220489" y="6320380"/>
            <a:ext cx="10393223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en-US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Dementia prevention, intervention, and care: 2024 report of the Lancet Commission, Livingston, Gill et al.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838" y="53"/>
            <a:ext cx="4389163" cy="670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7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668218" y="6483239"/>
            <a:ext cx="5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9" rtl="0"/>
            <a:r>
              <a:rPr lang="de-DE" kern="12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1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idx="1"/>
          </p:nvPr>
        </p:nvSpPr>
        <p:spPr>
          <a:xfrm>
            <a:off x="482211" y="974571"/>
            <a:ext cx="7160634" cy="4075417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de-DE" sz="2540" b="1" dirty="0"/>
              <a:t>Schätzungen aus Deutschland</a:t>
            </a:r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2328" dirty="0"/>
              <a:t>Schätzungsweise 36 % der Demenzen in Deutschland sind auf veränderbare Risikofaktoren zurückzuführen. </a:t>
            </a:r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2328" dirty="0"/>
              <a:t>Verringerung ihrer Prävalenz um 15–30 % könnte bis 2050 170.000–330.000 Fälle verhindern. </a:t>
            </a:r>
          </a:p>
          <a:p>
            <a:pPr>
              <a:buClr>
                <a:schemeClr val="accent6"/>
              </a:buClr>
            </a:pPr>
            <a:endParaRPr lang="de-DE" sz="1058" b="1" dirty="0"/>
          </a:p>
          <a:p>
            <a:pPr>
              <a:buClr>
                <a:schemeClr val="accent6"/>
              </a:buClr>
            </a:pPr>
            <a:r>
              <a:rPr lang="de-DE" sz="2540" b="1" dirty="0"/>
              <a:t>Potentieller Einfluss auf Kosten: </a:t>
            </a:r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2328" dirty="0"/>
              <a:t>Insgesamt 6 bis 11 Mrd. €. könnten eingespart werden.</a:t>
            </a:r>
          </a:p>
        </p:txBody>
      </p:sp>
      <p:pic>
        <p:nvPicPr>
          <p:cNvPr id="1026" name="Picture 2" descr="Details are in the caption following th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6"/>
          <a:stretch/>
        </p:blipFill>
        <p:spPr bwMode="auto">
          <a:xfrm>
            <a:off x="7950787" y="83066"/>
            <a:ext cx="3845998" cy="35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78" y="3737165"/>
            <a:ext cx="6978023" cy="335494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69758" y="6483239"/>
            <a:ext cx="5572435" cy="320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89" rtl="0"/>
            <a:r>
              <a:rPr lang="en-US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Mukadam</a:t>
            </a:r>
            <a:r>
              <a:rPr lang="en-US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N, et al. The Lancet Healthy Longevity, 2024;</a:t>
            </a:r>
            <a:endParaRPr lang="de-DE" sz="1482" i="1" kern="1200" dirty="0">
              <a:solidFill>
                <a:srgbClr val="CACACA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0042547" y="2699926"/>
            <a:ext cx="1754239" cy="77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89" rtl="0"/>
            <a:r>
              <a:rPr lang="en-US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Blotenberg</a:t>
            </a:r>
            <a:r>
              <a:rPr lang="en-US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I, </a:t>
            </a:r>
            <a:r>
              <a:rPr lang="en-US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Thyrian</a:t>
            </a:r>
            <a:r>
              <a:rPr lang="en-US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JR. </a:t>
            </a:r>
            <a:r>
              <a:rPr lang="en-US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Alzheimers</a:t>
            </a:r>
            <a:r>
              <a:rPr lang="en-US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 Dement (</a:t>
            </a:r>
            <a:r>
              <a:rPr lang="en-US" sz="1482" i="1" kern="1200" dirty="0" err="1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Amst</a:t>
            </a:r>
            <a:r>
              <a:rPr lang="en-US" sz="1482" i="1" kern="1200" dirty="0">
                <a:solidFill>
                  <a:srgbClr val="CACACA"/>
                </a:solidFill>
                <a:latin typeface="Arial Narrow"/>
                <a:ea typeface="+mn-ea"/>
                <a:cs typeface="+mn-cs"/>
              </a:rPr>
              <a:t>). 2025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idx="1"/>
          </p:nvPr>
        </p:nvSpPr>
        <p:spPr>
          <a:xfrm>
            <a:off x="482214" y="3737166"/>
            <a:ext cx="4720464" cy="4075417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de-DE" sz="2540" b="1" dirty="0"/>
              <a:t>UK </a:t>
            </a:r>
            <a:r>
              <a:rPr lang="de-DE" sz="2540" b="1" dirty="0" err="1"/>
              <a:t>economic</a:t>
            </a:r>
            <a:r>
              <a:rPr lang="de-DE" sz="2540" b="1" dirty="0"/>
              <a:t> </a:t>
            </a:r>
            <a:r>
              <a:rPr lang="de-DE" sz="2540" b="1" dirty="0" err="1"/>
              <a:t>modelling</a:t>
            </a:r>
            <a:r>
              <a:rPr lang="de-DE" sz="2540" b="1" dirty="0"/>
              <a:t> </a:t>
            </a:r>
            <a:r>
              <a:rPr lang="de-DE" sz="2540" b="1" dirty="0" err="1"/>
              <a:t>study</a:t>
            </a:r>
            <a:endParaRPr lang="de-DE" sz="2540" b="1" dirty="0"/>
          </a:p>
          <a:p>
            <a:pPr marL="362891" indent="-362891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2328" dirty="0"/>
              <a:t>Bevölkerungsweite Interventionen könnten dazu beitragen, das Demenzrisiko über den Lebensverlauf hinweg zu verringern und Kosten einzusparen.</a:t>
            </a:r>
          </a:p>
        </p:txBody>
      </p:sp>
      <p:sp>
        <p:nvSpPr>
          <p:cNvPr id="11" name="Titel 4"/>
          <p:cNvSpPr>
            <a:spLocks noGrp="1"/>
          </p:cNvSpPr>
          <p:nvPr>
            <p:ph type="title"/>
          </p:nvPr>
        </p:nvSpPr>
        <p:spPr>
          <a:xfrm>
            <a:off x="482212" y="293247"/>
            <a:ext cx="10668348" cy="914361"/>
          </a:xfrm>
        </p:spPr>
        <p:txBody>
          <a:bodyPr/>
          <a:lstStyle/>
          <a:p>
            <a:r>
              <a:rPr lang="de-DE" dirty="0"/>
              <a:t>Prävention: </a:t>
            </a:r>
            <a:r>
              <a:rPr lang="de-DE" b="0" dirty="0"/>
              <a:t>Potenziell veränderbare Faktoren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2515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418C7-696C-48C1-929C-4EE8E19B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" y="292816"/>
            <a:ext cx="10668348" cy="914361"/>
          </a:xfrm>
        </p:spPr>
        <p:txBody>
          <a:bodyPr/>
          <a:lstStyle/>
          <a:p>
            <a:r>
              <a:rPr lang="de-DE" sz="2963" dirty="0"/>
              <a:t>Kosten &amp; Kosten-Effektivität der Antikörper-Therapie</a:t>
            </a:r>
            <a:endParaRPr lang="de-DE" sz="2963" b="0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20883"/>
          <a:stretch/>
        </p:blipFill>
        <p:spPr>
          <a:xfrm>
            <a:off x="7588349" y="1032782"/>
            <a:ext cx="3491512" cy="255494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47868" y="1032782"/>
            <a:ext cx="6915352" cy="4749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328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Evidenzlage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Bisherige gesundheitsökonomische Evaluationen ausschließlich modellbasiert.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Trotz Zugewinn an QALYs war keines der Modelle kosten-effektiv, vor allem auf Grund der hohen jährlichen Therapiekosten von mehr als 30.000€ 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Notwendige Investitionen in Infrastruktur unberücksichtigt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endParaRPr lang="de-DE" sz="2328" kern="1200" dirty="0">
              <a:solidFill>
                <a:prstClr val="white"/>
              </a:solidFill>
              <a:latin typeface="Arial Narrow"/>
              <a:ea typeface="+mn-ea"/>
              <a:cs typeface="+mn-cs"/>
            </a:endParaRPr>
          </a:p>
          <a:p>
            <a:pPr defTabSz="914389" rtl="0"/>
            <a:r>
              <a:rPr lang="de-DE" sz="2328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Kosteneffektivität perspektivisch möglich durch:</a:t>
            </a:r>
          </a:p>
          <a:p>
            <a:pPr marL="362891" indent="-362891" defTabSz="914389" rtl="0">
              <a:buFont typeface="Wingdings" panose="05000000000000000000" pitchFamily="2" charset="2"/>
              <a:buChar char="§"/>
            </a:pP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Höherer Nutzen/ geringerer Preis, gezielte Erstattung für Patientengruppen mit hohem Nutzen, Einsatz günstiger </a:t>
            </a:r>
            <a:r>
              <a:rPr lang="de-DE" sz="2328" kern="1200" dirty="0" err="1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Biosimilars</a:t>
            </a:r>
            <a:r>
              <a:rPr lang="de-DE" sz="2328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, Integration kosteneffektiver Diagnostikpfade (Blutbiomarker)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1708" y="2168041"/>
            <a:ext cx="2412851" cy="199620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864" y="4548592"/>
            <a:ext cx="4697695" cy="10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1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5"/>
          <p:cNvSpPr txBox="1">
            <a:spLocks/>
          </p:cNvSpPr>
          <p:nvPr/>
        </p:nvSpPr>
        <p:spPr>
          <a:xfrm>
            <a:off x="108619" y="238110"/>
            <a:ext cx="12191911" cy="5613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>
              <a:defRPr/>
            </a:pPr>
            <a:r>
              <a:rPr lang="en-US" sz="3069" dirty="0" err="1">
                <a:solidFill>
                  <a:srgbClr val="597E96"/>
                </a:solidFill>
                <a:latin typeface="Arial Narrow"/>
              </a:rPr>
              <a:t>Einfluss</a:t>
            </a:r>
            <a:r>
              <a:rPr lang="en-US" sz="3069" dirty="0">
                <a:solidFill>
                  <a:srgbClr val="597E96"/>
                </a:solidFill>
                <a:latin typeface="Arial Narrow"/>
              </a:rPr>
              <a:t> auf </a:t>
            </a:r>
            <a:r>
              <a:rPr lang="en-US" sz="3069" dirty="0" err="1">
                <a:solidFill>
                  <a:srgbClr val="597E96"/>
                </a:solidFill>
                <a:latin typeface="Arial Narrow"/>
              </a:rPr>
              <a:t>Kosten</a:t>
            </a:r>
            <a:r>
              <a:rPr lang="en-US" sz="3069" dirty="0">
                <a:solidFill>
                  <a:srgbClr val="597E96"/>
                </a:solidFill>
                <a:latin typeface="Arial Narrow"/>
              </a:rPr>
              <a:t> und Outcomes: </a:t>
            </a:r>
            <a:r>
              <a:rPr lang="en-US" sz="3069" b="0" dirty="0" err="1">
                <a:solidFill>
                  <a:srgbClr val="597E96"/>
                </a:solidFill>
                <a:latin typeface="Arial Narrow"/>
              </a:rPr>
              <a:t>kollaboratives</a:t>
            </a:r>
            <a:r>
              <a:rPr lang="en-US" sz="3069" b="0" dirty="0">
                <a:solidFill>
                  <a:srgbClr val="597E96"/>
                </a:solidFill>
                <a:latin typeface="Arial Narrow"/>
              </a:rPr>
              <a:t> Care Management (DelpHi-MV)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95154" y="799446"/>
            <a:ext cx="11996846" cy="735613"/>
          </a:xfrm>
        </p:spPr>
        <p:txBody>
          <a:bodyPr/>
          <a:lstStyle/>
          <a:p>
            <a:pPr>
              <a:spcBef>
                <a:spcPts val="635"/>
              </a:spcBef>
              <a:spcAft>
                <a:spcPts val="635"/>
              </a:spcAft>
            </a:pPr>
            <a:r>
              <a:rPr lang="de-DE" sz="2328" dirty="0"/>
              <a:t>Innovatives </a:t>
            </a:r>
            <a:r>
              <a:rPr lang="de-DE" sz="2328" dirty="0" err="1"/>
              <a:t>kollaboratives</a:t>
            </a:r>
            <a:r>
              <a:rPr lang="de-DE" sz="2328" dirty="0"/>
              <a:t> Versorgungsmodells zur Versorgung von MmD und ihren Angehörigen</a:t>
            </a:r>
            <a:endParaRPr lang="en-US" sz="2328" dirty="0"/>
          </a:p>
        </p:txBody>
      </p:sp>
      <p:sp>
        <p:nvSpPr>
          <p:cNvPr id="41" name="Rechteck 40"/>
          <p:cNvSpPr/>
          <p:nvPr/>
        </p:nvSpPr>
        <p:spPr>
          <a:xfrm>
            <a:off x="5693078" y="6564804"/>
            <a:ext cx="1936472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>
              <a:defRPr/>
            </a:pPr>
            <a:r>
              <a:rPr lang="de-DE" sz="1270" b="1" kern="1200" dirty="0" err="1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Thyrian</a:t>
            </a:r>
            <a:r>
              <a:rPr lang="de-DE" sz="1270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 et al. 2012 Trials</a:t>
            </a:r>
          </a:p>
        </p:txBody>
      </p:sp>
      <p:pic>
        <p:nvPicPr>
          <p:cNvPr id="35" name="Picture 2" descr="C:\Users\eichlert\Desktop\DCM_Probandenbesuch_kle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4" y="1264454"/>
            <a:ext cx="1495057" cy="123253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Y:\DZNE Partnerzentrum\Fotos\Öffentlichkeit\Bilder aus dem DZNE-Werbefilm\Arzt und DC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1" y="4733145"/>
            <a:ext cx="1585598" cy="106858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hteck 36"/>
          <p:cNvSpPr/>
          <p:nvPr/>
        </p:nvSpPr>
        <p:spPr>
          <a:xfrm>
            <a:off x="2484409" y="1373603"/>
            <a:ext cx="1978028" cy="51903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defTabSz="967710" rtl="0" fontAlgn="t">
              <a:lnSpc>
                <a:spcPct val="90000"/>
              </a:lnSpc>
              <a:defRPr/>
            </a:pPr>
            <a:r>
              <a:rPr lang="de-DE" sz="2117" kern="12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Bedarfserfassung durch speziell qualifizierte Pflegefachpersonen</a:t>
            </a:r>
          </a:p>
        </p:txBody>
      </p:sp>
      <p:sp>
        <p:nvSpPr>
          <p:cNvPr id="38" name="Rechteck 37"/>
          <p:cNvSpPr/>
          <p:nvPr/>
        </p:nvSpPr>
        <p:spPr>
          <a:xfrm>
            <a:off x="2690243" y="3084496"/>
            <a:ext cx="2002232" cy="926177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defTabSz="967710" rtl="0" fontAlgn="t">
              <a:lnSpc>
                <a:spcPct val="90000"/>
              </a:lnSpc>
              <a:spcAft>
                <a:spcPts val="635"/>
              </a:spcAft>
              <a:defRPr/>
            </a:pPr>
            <a:r>
              <a:rPr lang="de-DE" sz="2117" kern="12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Erstellung Interventionsplan</a:t>
            </a:r>
          </a:p>
        </p:txBody>
      </p:sp>
      <p:sp>
        <p:nvSpPr>
          <p:cNvPr id="39" name="Rechteck 38"/>
          <p:cNvSpPr/>
          <p:nvPr/>
        </p:nvSpPr>
        <p:spPr>
          <a:xfrm>
            <a:off x="2230335" y="4597502"/>
            <a:ext cx="2133450" cy="51903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defTabSz="967710" rtl="0" fontAlgn="t">
              <a:lnSpc>
                <a:spcPct val="90000"/>
              </a:lnSpc>
              <a:spcAft>
                <a:spcPts val="635"/>
              </a:spcAft>
              <a:defRPr/>
            </a:pPr>
            <a:r>
              <a:rPr lang="de-DE" sz="2117" kern="12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Umsetzung in Kooperation mit Versorgungssystem</a:t>
            </a:r>
          </a:p>
        </p:txBody>
      </p:sp>
      <p:sp>
        <p:nvSpPr>
          <p:cNvPr id="42" name="Pfeil nach rechts 41"/>
          <p:cNvSpPr/>
          <p:nvPr/>
        </p:nvSpPr>
        <p:spPr>
          <a:xfrm rot="5400000">
            <a:off x="1485800" y="2557411"/>
            <a:ext cx="301244" cy="30482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>
              <a:defRPr/>
            </a:pPr>
            <a:endParaRPr lang="de-DE" kern="1200">
              <a:solidFill>
                <a:srgbClr val="002060"/>
              </a:solidFill>
              <a:latin typeface="Arial Narrow"/>
            </a:endParaRPr>
          </a:p>
        </p:txBody>
      </p:sp>
      <p:pic>
        <p:nvPicPr>
          <p:cNvPr id="16" name="Picture 5" descr="Y:\DZNE Partnerzentrum\Fotos\Arbeitsfeld_PharmaCare\Medikamente\P82867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50" y="5503089"/>
            <a:ext cx="1415617" cy="106171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5"/>
          <p:cNvSpPr txBox="1"/>
          <p:nvPr/>
        </p:nvSpPr>
        <p:spPr>
          <a:xfrm>
            <a:off x="0" y="6581090"/>
            <a:ext cx="3959667" cy="2714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914389" rtl="0">
              <a:defRPr/>
            </a:pPr>
            <a:r>
              <a:rPr lang="de-DE" sz="1164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Eichler </a:t>
            </a:r>
            <a:r>
              <a:rPr lang="de-DE" sz="1164" b="0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et al. 2014</a:t>
            </a:r>
            <a:r>
              <a:rPr lang="de-DE" sz="1164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, </a:t>
            </a:r>
            <a:r>
              <a:rPr lang="en-AU" sz="1164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  <a:sym typeface="Wingdings" pitchFamily="2" charset="2"/>
              </a:rPr>
              <a:t>Thyrian </a:t>
            </a:r>
            <a:r>
              <a:rPr lang="en-AU" sz="1164" b="0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  <a:sym typeface="Wingdings" pitchFamily="2" charset="2"/>
              </a:rPr>
              <a:t>et al. 2017</a:t>
            </a:r>
            <a:r>
              <a:rPr lang="en-AU" sz="1164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  <a:sym typeface="Wingdings" pitchFamily="2" charset="2"/>
              </a:rPr>
              <a:t>, Michalowsky et. </a:t>
            </a:r>
            <a:r>
              <a:rPr lang="en-AU" sz="1164" b="0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  <a:sym typeface="Wingdings" pitchFamily="2" charset="2"/>
              </a:rPr>
              <a:t>al. 2019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601" y="2911965"/>
            <a:ext cx="2107641" cy="146477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669884" y="6572946"/>
            <a:ext cx="2149728" cy="271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89" rtl="0">
              <a:defRPr/>
            </a:pPr>
            <a:r>
              <a:rPr lang="de-DE" sz="1164" b="1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Eichler T, </a:t>
            </a:r>
            <a:r>
              <a:rPr lang="de-DE" sz="1164" kern="1200" dirty="0" err="1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Int</a:t>
            </a:r>
            <a:r>
              <a:rPr lang="de-DE" sz="1164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 </a:t>
            </a:r>
            <a:r>
              <a:rPr lang="de-DE" sz="1164" kern="1200" dirty="0" err="1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Psychogeriatr</a:t>
            </a:r>
            <a:r>
              <a:rPr lang="de-DE" sz="1164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. 2014 </a:t>
            </a:r>
          </a:p>
        </p:txBody>
      </p:sp>
      <p:sp>
        <p:nvSpPr>
          <p:cNvPr id="19" name="Pfeil nach rechts 18"/>
          <p:cNvSpPr/>
          <p:nvPr/>
        </p:nvSpPr>
        <p:spPr>
          <a:xfrm rot="5400000">
            <a:off x="1485800" y="4379074"/>
            <a:ext cx="301244" cy="30482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>
              <a:defRPr/>
            </a:pPr>
            <a:endParaRPr lang="de-DE" kern="1200">
              <a:solidFill>
                <a:srgbClr val="002060"/>
              </a:solidFill>
              <a:latin typeface="Arial Narrow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845" y="1173719"/>
            <a:ext cx="5823920" cy="3425546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4744747" y="4599264"/>
            <a:ext cx="7126117" cy="1578173"/>
            <a:chOff x="504826" y="4562852"/>
            <a:chExt cx="10296524" cy="632262"/>
          </a:xfrm>
        </p:grpSpPr>
        <p:sp>
          <p:nvSpPr>
            <p:cNvPr id="21" name="Rechteck 20"/>
            <p:cNvSpPr/>
            <p:nvPr/>
          </p:nvSpPr>
          <p:spPr>
            <a:xfrm>
              <a:off x="504826" y="4562852"/>
              <a:ext cx="10296524" cy="6322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89" rtl="0">
                <a:defRPr/>
              </a:pPr>
              <a:endParaRPr lang="de-DE" kern="120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D5CCB6C5-B5E4-2643-A37C-C04C7DCB3C6D}"/>
                </a:ext>
              </a:extLst>
            </p:cNvPr>
            <p:cNvSpPr txBox="1">
              <a:spLocks/>
            </p:cNvSpPr>
            <p:nvPr/>
          </p:nvSpPr>
          <p:spPr>
            <a:xfrm>
              <a:off x="633232" y="4580467"/>
              <a:ext cx="9882366" cy="58203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defPPr>
                <a:defRPr lang="de-DE"/>
              </a:defPPr>
              <a:lvl1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300" b="1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864017" rtl="0" eaLnBrk="1" latinLnBrk="0" hangingPunct="1">
                <a:lnSpc>
                  <a:spcPct val="100000"/>
                </a:lnSpc>
                <a:spcBef>
                  <a:spcPts val="0"/>
                </a:spcBef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67710">
                <a:lnSpc>
                  <a:spcPct val="90000"/>
                </a:lnSpc>
                <a:spcAft>
                  <a:spcPts val="635"/>
                </a:spcAft>
                <a:defRPr/>
              </a:pPr>
              <a:r>
                <a:rPr lang="de-DE" sz="2117" dirty="0">
                  <a:solidFill>
                    <a:prstClr val="white"/>
                  </a:solidFill>
                  <a:latin typeface="Arial Narrow"/>
                </a:rPr>
                <a:t>Kosten-effektiv nach 24 Monaten, indem Lebensqualität signifikant verbessert (+0,05 QALYs) und Kosten (-569€) reduziert werden konnten</a:t>
              </a:r>
            </a:p>
            <a:p>
              <a:pPr marL="609581" lvl="1" indent="-304790" defTabSz="967710">
                <a:lnSpc>
                  <a:spcPct val="90000"/>
                </a:lnSpc>
                <a:spcAft>
                  <a:spcPts val="635"/>
                </a:spcAft>
                <a:buClr>
                  <a:srgbClr val="F58F01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de-DE" sz="2117" dirty="0">
                  <a:solidFill>
                    <a:prstClr val="white"/>
                  </a:solidFill>
                  <a:latin typeface="Arial Narrow"/>
                </a:rPr>
                <a:t>geringere Krankenhausaufenthalte &amp;verzögerte Heimeinweisung (7 Monate)</a:t>
              </a:r>
            </a:p>
          </p:txBody>
        </p:sp>
      </p:grpSp>
      <p:sp>
        <p:nvSpPr>
          <p:cNvPr id="23" name="Rechteck 22"/>
          <p:cNvSpPr/>
          <p:nvPr/>
        </p:nvSpPr>
        <p:spPr>
          <a:xfrm>
            <a:off x="8451655" y="6230944"/>
            <a:ext cx="2771033" cy="613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89" rtl="0">
              <a:defRPr/>
            </a:pPr>
            <a:r>
              <a:rPr lang="de-DE" sz="1693" b="1" i="1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Michalowsky B, Xie F,</a:t>
            </a:r>
            <a:r>
              <a:rPr lang="de-DE" sz="1693" i="1" kern="1200" dirty="0">
                <a:solidFill>
                  <a:prstClr val="white">
                    <a:lumMod val="50000"/>
                  </a:prstClr>
                </a:solidFill>
                <a:latin typeface="Arial Narrow"/>
                <a:ea typeface="+mn-ea"/>
                <a:cs typeface="+mn-cs"/>
              </a:rPr>
              <a:t> et al. Alzheimers Dement. 2019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688" y="5880493"/>
            <a:ext cx="969312" cy="9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13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78" y="3312810"/>
            <a:ext cx="1546215" cy="1511610"/>
          </a:xfrm>
          <a:prstGeom prst="rect">
            <a:avLst/>
          </a:prstGeom>
        </p:spPr>
      </p:pic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115062" y="958590"/>
            <a:ext cx="8889823" cy="5748861"/>
            <a:chOff x="4426856" y="1698751"/>
            <a:chExt cx="7638104" cy="4939401"/>
          </a:xfrm>
          <a:solidFill>
            <a:schemeClr val="bg1"/>
          </a:solidFill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5D5153A-712A-4630-BFD8-B265FEDC70C1}"/>
                </a:ext>
              </a:extLst>
            </p:cNvPr>
            <p:cNvGrpSpPr/>
            <p:nvPr/>
          </p:nvGrpSpPr>
          <p:grpSpPr>
            <a:xfrm>
              <a:off x="4426856" y="1698751"/>
              <a:ext cx="7638104" cy="4939401"/>
              <a:chOff x="4398738" y="1848465"/>
              <a:chExt cx="7638104" cy="4939401"/>
            </a:xfrm>
            <a:grpFill/>
          </p:grpSpPr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98738" y="1848465"/>
                <a:ext cx="7638104" cy="4863916"/>
              </a:xfrm>
              <a:prstGeom prst="rect">
                <a:avLst/>
              </a:prstGeom>
              <a:grpFill/>
            </p:spPr>
          </p:pic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7ABFF06-F1A8-4296-9B5B-DE7A6180F4B7}"/>
                  </a:ext>
                </a:extLst>
              </p:cNvPr>
              <p:cNvSpPr txBox="1"/>
              <p:nvPr/>
            </p:nvSpPr>
            <p:spPr>
              <a:xfrm>
                <a:off x="9398316" y="6561659"/>
                <a:ext cx="2273731" cy="2262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967710" rtl="0">
                  <a:defRPr/>
                </a:pPr>
                <a:r>
                  <a:rPr lang="en-CA" sz="1111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Incremental QALYs</a:t>
                </a: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017A33B1-4932-4241-85DF-9376412C30AB}"/>
                  </a:ext>
                </a:extLst>
              </p:cNvPr>
              <p:cNvSpPr txBox="1"/>
              <p:nvPr/>
            </p:nvSpPr>
            <p:spPr>
              <a:xfrm rot="16200000">
                <a:off x="7291875" y="5449268"/>
                <a:ext cx="1452051" cy="2262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r" defTabSz="967710" rtl="0">
                  <a:defRPr/>
                </a:pPr>
                <a:r>
                  <a:rPr lang="en-CA" sz="1111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Incremental costs</a:t>
                </a:r>
              </a:p>
            </p:txBody>
          </p:sp>
        </p:grpSp>
        <p:sp>
          <p:nvSpPr>
            <p:cNvPr id="9" name="Textfeld 8"/>
            <p:cNvSpPr txBox="1"/>
            <p:nvPr/>
          </p:nvSpPr>
          <p:spPr>
            <a:xfrm>
              <a:off x="7933434" y="4038918"/>
              <a:ext cx="2772000" cy="2192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67710" rtl="0">
                <a:defRPr/>
              </a:pPr>
              <a:r>
                <a:rPr lang="en-CA" sz="1058" b="1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  <a:ea typeface="+mn-ea"/>
                  <a:cs typeface="+mn-cs"/>
                </a:rPr>
                <a:t>Incremental costs and QALYs (DCM vs usual care)</a:t>
              </a:r>
            </a:p>
          </p:txBody>
        </p:sp>
      </p:grpSp>
      <p:pic>
        <p:nvPicPr>
          <p:cNvPr id="34" name="Grafik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174" y="1867190"/>
            <a:ext cx="4386419" cy="13653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Titel 5"/>
          <p:cNvSpPr txBox="1">
            <a:spLocks/>
          </p:cNvSpPr>
          <p:nvPr/>
        </p:nvSpPr>
        <p:spPr>
          <a:xfrm>
            <a:off x="115063" y="238110"/>
            <a:ext cx="12185468" cy="5613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710">
              <a:defRPr/>
            </a:pPr>
            <a:r>
              <a:rPr lang="en-US" sz="3069" dirty="0" err="1">
                <a:solidFill>
                  <a:srgbClr val="597E96"/>
                </a:solidFill>
                <a:latin typeface="Arial Narrow"/>
              </a:rPr>
              <a:t>Einfluss</a:t>
            </a:r>
            <a:r>
              <a:rPr lang="en-US" sz="3069" dirty="0">
                <a:solidFill>
                  <a:srgbClr val="597E96"/>
                </a:solidFill>
                <a:latin typeface="Arial Narrow"/>
              </a:rPr>
              <a:t> auf </a:t>
            </a:r>
            <a:r>
              <a:rPr lang="en-US" sz="3069" dirty="0" err="1">
                <a:solidFill>
                  <a:srgbClr val="597E96"/>
                </a:solidFill>
                <a:latin typeface="Arial Narrow"/>
              </a:rPr>
              <a:t>Kosten</a:t>
            </a:r>
            <a:r>
              <a:rPr lang="en-US" sz="3069" dirty="0">
                <a:solidFill>
                  <a:srgbClr val="597E96"/>
                </a:solidFill>
                <a:latin typeface="Arial Narrow"/>
              </a:rPr>
              <a:t> und Outcomes: </a:t>
            </a:r>
            <a:r>
              <a:rPr lang="en-US" sz="3069" b="0" dirty="0" err="1">
                <a:solidFill>
                  <a:srgbClr val="597E96"/>
                </a:solidFill>
                <a:latin typeface="Arial Narrow"/>
              </a:rPr>
              <a:t>kollaboratives</a:t>
            </a:r>
            <a:r>
              <a:rPr lang="en-US" sz="3069" b="0" dirty="0">
                <a:solidFill>
                  <a:srgbClr val="597E96"/>
                </a:solidFill>
                <a:latin typeface="Arial Narrow"/>
              </a:rPr>
              <a:t> Care Management (DelpHi-MV) </a:t>
            </a:r>
          </a:p>
        </p:txBody>
      </p:sp>
    </p:spTree>
    <p:extLst>
      <p:ext uri="{BB962C8B-B14F-4D97-AF65-F5344CB8AC3E}">
        <p14:creationId xmlns:p14="http://schemas.microsoft.com/office/powerpoint/2010/main" val="3101264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rafik 1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494" y="6096446"/>
            <a:ext cx="1764281" cy="6149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"/>
            <a:ext cx="12179587" cy="5885157"/>
          </a:xfrm>
          <a:prstGeom prst="rect">
            <a:avLst/>
          </a:prstGeom>
        </p:spPr>
      </p:pic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138535B7-A93D-4343-ABEC-647784E73316}"/>
              </a:ext>
            </a:extLst>
          </p:cNvPr>
          <p:cNvGrpSpPr/>
          <p:nvPr/>
        </p:nvGrpSpPr>
        <p:grpSpPr>
          <a:xfrm>
            <a:off x="278637" y="93407"/>
            <a:ext cx="11900950" cy="9502464"/>
            <a:chOff x="745958" y="331614"/>
            <a:chExt cx="11245468" cy="8979086"/>
          </a:xfrm>
        </p:grpSpPr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CE4AC66C-CC04-431B-AC19-C91C26B568A2}"/>
                </a:ext>
              </a:extLst>
            </p:cNvPr>
            <p:cNvGrpSpPr/>
            <p:nvPr/>
          </p:nvGrpSpPr>
          <p:grpSpPr>
            <a:xfrm>
              <a:off x="745958" y="331614"/>
              <a:ext cx="11245468" cy="8979086"/>
              <a:chOff x="745958" y="331614"/>
              <a:chExt cx="11245468" cy="8979086"/>
            </a:xfrm>
          </p:grpSpPr>
          <p:grpSp>
            <p:nvGrpSpPr>
              <p:cNvPr id="78" name="Gruppieren 77"/>
              <p:cNvGrpSpPr/>
              <p:nvPr/>
            </p:nvGrpSpPr>
            <p:grpSpPr>
              <a:xfrm>
                <a:off x="745958" y="331614"/>
                <a:ext cx="11245468" cy="8979086"/>
                <a:chOff x="-254904" y="-456185"/>
                <a:chExt cx="9086969" cy="7998472"/>
              </a:xfrm>
            </p:grpSpPr>
            <p:sp>
              <p:nvSpPr>
                <p:cNvPr id="87" name="Freihandform 86"/>
                <p:cNvSpPr/>
                <p:nvPr/>
              </p:nvSpPr>
              <p:spPr>
                <a:xfrm>
                  <a:off x="-1" y="343403"/>
                  <a:ext cx="7790808" cy="3118757"/>
                </a:xfrm>
                <a:custGeom>
                  <a:avLst/>
                  <a:gdLst>
                    <a:gd name="connsiteX0" fmla="*/ 0 w 6547758"/>
                    <a:gd name="connsiteY0" fmla="*/ 3118757 h 3118757"/>
                    <a:gd name="connsiteX1" fmla="*/ 1208315 w 6547758"/>
                    <a:gd name="connsiteY1" fmla="*/ 2237014 h 3118757"/>
                    <a:gd name="connsiteX2" fmla="*/ 2628900 w 6547758"/>
                    <a:gd name="connsiteY2" fmla="*/ 2645228 h 3118757"/>
                    <a:gd name="connsiteX3" fmla="*/ 3706586 w 6547758"/>
                    <a:gd name="connsiteY3" fmla="*/ 1094014 h 3118757"/>
                    <a:gd name="connsiteX4" fmla="*/ 5404758 w 6547758"/>
                    <a:gd name="connsiteY4" fmla="*/ 1224643 h 3118757"/>
                    <a:gd name="connsiteX5" fmla="*/ 6547758 w 6547758"/>
                    <a:gd name="connsiteY5" fmla="*/ 0 h 311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547758" h="3118757">
                      <a:moveTo>
                        <a:pt x="0" y="3118757"/>
                      </a:moveTo>
                      <a:cubicBezTo>
                        <a:pt x="385082" y="2717346"/>
                        <a:pt x="770165" y="2315935"/>
                        <a:pt x="1208315" y="2237014"/>
                      </a:cubicBezTo>
                      <a:cubicBezTo>
                        <a:pt x="1646465" y="2158093"/>
                        <a:pt x="2212521" y="2835728"/>
                        <a:pt x="2628900" y="2645228"/>
                      </a:cubicBezTo>
                      <a:cubicBezTo>
                        <a:pt x="3045279" y="2454728"/>
                        <a:pt x="3243943" y="1330778"/>
                        <a:pt x="3706586" y="1094014"/>
                      </a:cubicBezTo>
                      <a:cubicBezTo>
                        <a:pt x="4169229" y="857250"/>
                        <a:pt x="4931229" y="1406979"/>
                        <a:pt x="5404758" y="1224643"/>
                      </a:cubicBezTo>
                      <a:cubicBezTo>
                        <a:pt x="5878287" y="1042307"/>
                        <a:pt x="6213022" y="521153"/>
                        <a:pt x="6547758" y="0"/>
                      </a:cubicBezTo>
                    </a:path>
                  </a:pathLst>
                </a:custGeom>
                <a:noFill/>
                <a:ln w="5397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2117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C607515C-5065-4671-84CC-5DF99FA72A45}"/>
                    </a:ext>
                  </a:extLst>
                </p:cNvPr>
                <p:cNvGrpSpPr/>
                <p:nvPr/>
              </p:nvGrpSpPr>
              <p:grpSpPr>
                <a:xfrm>
                  <a:off x="-184702" y="188722"/>
                  <a:ext cx="9016767" cy="7353565"/>
                  <a:chOff x="-310844" y="-2902730"/>
                  <a:chExt cx="9016767" cy="8584516"/>
                </a:xfrm>
              </p:grpSpPr>
              <p:grpSp>
                <p:nvGrpSpPr>
                  <p:cNvPr id="119" name="Gruppieren 118">
                    <a:extLst>
                      <a:ext uri="{FF2B5EF4-FFF2-40B4-BE49-F238E27FC236}">
                        <a16:creationId xmlns:a16="http://schemas.microsoft.com/office/drawing/2014/main" id="{33915F2E-38F5-4937-A29F-7E96EA480745}"/>
                      </a:ext>
                    </a:extLst>
                  </p:cNvPr>
                  <p:cNvGrpSpPr/>
                  <p:nvPr/>
                </p:nvGrpSpPr>
                <p:grpSpPr>
                  <a:xfrm>
                    <a:off x="-310844" y="-2902730"/>
                    <a:ext cx="8832939" cy="8584516"/>
                    <a:chOff x="-587193" y="-3057966"/>
                    <a:chExt cx="10871310" cy="10565562"/>
                  </a:xfrm>
                </p:grpSpPr>
                <p:sp>
                  <p:nvSpPr>
                    <p:cNvPr id="123" name="Textfeld 122">
                      <a:extLst>
                        <a:ext uri="{FF2B5EF4-FFF2-40B4-BE49-F238E27FC236}">
                          <a16:creationId xmlns:a16="http://schemas.microsoft.com/office/drawing/2014/main" id="{A3851AEE-700C-4CAA-AB86-6A927CB75C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587193" y="3163381"/>
                      <a:ext cx="3485999" cy="8996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 defTabSz="914389" rtl="0"/>
                      <a:r>
                        <a:rPr lang="en-CA" sz="2117" b="1" i="1" kern="1200" dirty="0">
                          <a:solidFill>
                            <a:srgbClr val="F58F01"/>
                          </a:solidFill>
                          <a:latin typeface="Arial Narrow"/>
                          <a:ea typeface="+mn-ea"/>
                          <a:cs typeface="+mn-cs"/>
                        </a:rPr>
                        <a:t>EFFICACY, COST-EFFECTIVENESS, ACCEPTANCE</a:t>
                      </a:r>
                    </a:p>
                  </p:txBody>
                </p:sp>
                <p:sp>
                  <p:nvSpPr>
                    <p:cNvPr id="124" name="Textfeld 123">
                      <a:extLst>
                        <a:ext uri="{FF2B5EF4-FFF2-40B4-BE49-F238E27FC236}">
                          <a16:creationId xmlns:a16="http://schemas.microsoft.com/office/drawing/2014/main" id="{66A99565-B6B5-4F75-B639-124F43E1F9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24821" y="3152144"/>
                      <a:ext cx="3167582" cy="8996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r">
                        <a:defRPr sz="1400" b="1" i="1"/>
                      </a:lvl1pPr>
                    </a:lstStyle>
                    <a:p>
                      <a:pPr algn="ctr" defTabSz="914389" rtl="0"/>
                      <a:r>
                        <a:rPr lang="de-DE" sz="2117" kern="1200" dirty="0">
                          <a:solidFill>
                            <a:srgbClr val="F58F01"/>
                          </a:solidFill>
                          <a:latin typeface="Arial Narrow"/>
                          <a:ea typeface="+mn-ea"/>
                          <a:cs typeface="+mn-cs"/>
                        </a:rPr>
                        <a:t>IMPLEMENTATION &amp;  TRANSLATIONAL RESEARCH </a:t>
                      </a:r>
                    </a:p>
                  </p:txBody>
                </p:sp>
                <p:pic>
                  <p:nvPicPr>
                    <p:cNvPr id="125" name="Grafik 124">
                      <a:extLst>
                        <a:ext uri="{FF2B5EF4-FFF2-40B4-BE49-F238E27FC236}">
                          <a16:creationId xmlns:a16="http://schemas.microsoft.com/office/drawing/2014/main" id="{A31C9DF3-9A15-491C-A4F7-2730E5C7DB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6636" r="33267"/>
                    <a:stretch/>
                  </p:blipFill>
                  <p:spPr>
                    <a:xfrm>
                      <a:off x="342292" y="1562686"/>
                      <a:ext cx="1207111" cy="11518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6" name="Titel 4">
                      <a:extLst>
                        <a:ext uri="{FF2B5EF4-FFF2-40B4-BE49-F238E27FC236}">
                          <a16:creationId xmlns:a16="http://schemas.microsoft.com/office/drawing/2014/main" id="{F2C0047D-1035-48BC-9F87-27209AFCF138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3017476" y="7032318"/>
                      <a:ext cx="1616151" cy="475278"/>
                    </a:xfrm>
                    <a:prstGeom prst="rect">
                      <a:avLst/>
                    </a:prstGeom>
                  </p:spPr>
                  <p:txBody>
                    <a:bodyPr vert="horz" lIns="0" tIns="0" rIns="0" bIns="0" rtlCol="0" anchor="t" anchorCtr="0">
                      <a:no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 defTabSz="967710" fontAlgn="t"/>
                      <a:endParaRPr lang="en-US" sz="1270" dirty="0">
                        <a:solidFill>
                          <a:prstClr val="black"/>
                        </a:solidFill>
                        <a:latin typeface="Arial Narrow"/>
                      </a:endParaRPr>
                    </a:p>
                  </p:txBody>
                </p:sp>
                <p:pic>
                  <p:nvPicPr>
                    <p:cNvPr id="127" name="Grafik 126">
                      <a:extLst>
                        <a:ext uri="{FF2B5EF4-FFF2-40B4-BE49-F238E27FC236}">
                          <a16:creationId xmlns:a16="http://schemas.microsoft.com/office/drawing/2014/main" id="{53D6935E-999C-46D0-AB44-5269534559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2913" t="15108" r="28738" b="9292"/>
                    <a:stretch/>
                  </p:blipFill>
                  <p:spPr>
                    <a:xfrm>
                      <a:off x="5040332" y="-3057966"/>
                      <a:ext cx="736561" cy="124404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pic>
                  <p:nvPicPr>
                    <p:cNvPr id="128" name="Grafik 127">
                      <a:extLst>
                        <a:ext uri="{FF2B5EF4-FFF2-40B4-BE49-F238E27FC236}">
                          <a16:creationId xmlns:a16="http://schemas.microsoft.com/office/drawing/2014/main" id="{500161D9-3011-4661-8D73-7ACA17D38E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218312" y="144770"/>
                      <a:ext cx="927282" cy="129012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9" name="Textfeld 128">
                      <a:extLst>
                        <a:ext uri="{FF2B5EF4-FFF2-40B4-BE49-F238E27FC236}">
                          <a16:creationId xmlns:a16="http://schemas.microsoft.com/office/drawing/2014/main" id="{568B3501-694E-4030-826F-59F4872F3B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06356" y="3163381"/>
                      <a:ext cx="2015444" cy="8996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r">
                        <a:defRPr sz="1400" b="1" i="1"/>
                      </a:lvl1pPr>
                    </a:lstStyle>
                    <a:p>
                      <a:pPr algn="ctr" defTabSz="914389" rtl="0"/>
                      <a:r>
                        <a:rPr lang="de-DE" sz="2117" kern="1200" dirty="0">
                          <a:solidFill>
                            <a:srgbClr val="F58F01"/>
                          </a:solidFill>
                          <a:latin typeface="Arial Narrow"/>
                          <a:ea typeface="+mn-ea"/>
                          <a:cs typeface="+mn-cs"/>
                        </a:rPr>
                        <a:t>POLICY SUPPORT &amp; TRANSFER  </a:t>
                      </a:r>
                    </a:p>
                  </p:txBody>
                </p:sp>
                <p:pic>
                  <p:nvPicPr>
                    <p:cNvPr id="130" name="Grafik 129">
                      <a:extLst>
                        <a:ext uri="{FF2B5EF4-FFF2-40B4-BE49-F238E27FC236}">
                          <a16:creationId xmlns:a16="http://schemas.microsoft.com/office/drawing/2014/main" id="{4F32E875-A8BC-4AF7-A84C-D53C80AA8F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102125" y="-1019041"/>
                      <a:ext cx="1181992" cy="174664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190500" algn="tl" rotWithShape="0">
                        <a:srgbClr val="000000">
                          <a:alpha val="70000"/>
                        </a:srgbClr>
                      </a:outerShdw>
                    </a:effectLst>
                  </p:spPr>
                </p:pic>
              </p:grpSp>
              <p:sp>
                <p:nvSpPr>
                  <p:cNvPr id="120" name="Rechteck 119">
                    <a:extLst>
                      <a:ext uri="{FF2B5EF4-FFF2-40B4-BE49-F238E27FC236}">
                        <a16:creationId xmlns:a16="http://schemas.microsoft.com/office/drawing/2014/main" id="{532F56EB-BD93-4167-A1CB-3157230EDEB4}"/>
                      </a:ext>
                    </a:extLst>
                  </p:cNvPr>
                  <p:cNvSpPr/>
                  <p:nvPr/>
                </p:nvSpPr>
                <p:spPr>
                  <a:xfrm>
                    <a:off x="2956667" y="888240"/>
                    <a:ext cx="1521757" cy="1146402"/>
                  </a:xfrm>
                  <a:prstGeom prst="rect">
                    <a:avLst/>
                  </a:prstGeom>
                </p:spPr>
                <p:txBody>
                  <a:bodyPr lIns="0" tIns="0" rIns="0" bIns="0" anchor="t" anchorCtr="0"/>
                  <a:lstStyle/>
                  <a:p>
                    <a:pPr defTabSz="468059" rtl="0" fontAlgn="t">
                      <a:lnSpc>
                        <a:spcPct val="90000"/>
                      </a:lnSpc>
                    </a:pPr>
                    <a:r>
                      <a:rPr lang="en-US" sz="1482" b="1" kern="1200" dirty="0" err="1">
                        <a:solidFill>
                          <a:srgbClr val="F58F01"/>
                        </a:solidFill>
                        <a:latin typeface="Arial Narrow"/>
                        <a:ea typeface="+mn-ea"/>
                        <a:cs typeface="+mn-cs"/>
                      </a:rPr>
                      <a:t>GaiN</a:t>
                    </a:r>
                    <a:r>
                      <a:rPr lang="en-US" sz="1482" b="1" kern="1200" dirty="0">
                        <a:solidFill>
                          <a:srgbClr val="F58F01"/>
                        </a:solidFill>
                        <a:latin typeface="Arial Narrow"/>
                        <a:ea typeface="+mn-ea"/>
                        <a:cs typeface="+mn-cs"/>
                      </a:rPr>
                      <a:t>: </a:t>
                    </a:r>
                    <a:r>
                      <a:rPr lang="en-US" sz="1482" b="1" kern="1200" dirty="0">
                        <a:solidFill>
                          <a:prstClr val="white"/>
                        </a:solidFill>
                        <a:latin typeface="Arial Narrow"/>
                        <a:ea typeface="+mn-ea"/>
                        <a:cs typeface="+mn-cs"/>
                      </a:rPr>
                      <a:t>RCT of caregiver needs (digital assessment and support</a:t>
                    </a:r>
                    <a:r>
                      <a:rPr lang="en-US" sz="1482" kern="1200" dirty="0">
                        <a:solidFill>
                          <a:prstClr val="white"/>
                        </a:solidFill>
                        <a:latin typeface="Arial Narrow"/>
                        <a:ea typeface="+mn-ea"/>
                        <a:cs typeface="+mn-cs"/>
                      </a:rPr>
                      <a:t>)</a:t>
                    </a:r>
                  </a:p>
                </p:txBody>
              </p:sp>
              <p:pic>
                <p:nvPicPr>
                  <p:cNvPr id="121" name="Grafik 120">
                    <a:extLst>
                      <a:ext uri="{FF2B5EF4-FFF2-40B4-BE49-F238E27FC236}">
                        <a16:creationId xmlns:a16="http://schemas.microsoft.com/office/drawing/2014/main" id="{CD82F6E8-9ACF-4CEF-99D2-B45454AED2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368354" y="69415"/>
                    <a:ext cx="2337569" cy="48667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122" name="Grafik 121">
                    <a:extLst>
                      <a:ext uri="{FF2B5EF4-FFF2-40B4-BE49-F238E27FC236}">
                        <a16:creationId xmlns:a16="http://schemas.microsoft.com/office/drawing/2014/main" id="{6303066E-A101-4CA5-B403-FBEC3C97EB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891253" y="-2325396"/>
                    <a:ext cx="842273" cy="67385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2" name="Rechteck 81">
                  <a:extLst>
                    <a:ext uri="{FF2B5EF4-FFF2-40B4-BE49-F238E27FC236}">
                      <a16:creationId xmlns:a16="http://schemas.microsoft.com/office/drawing/2014/main" id="{07E32008-4F25-4E5C-AFDD-29CE3DA1A7BD}"/>
                    </a:ext>
                  </a:extLst>
                </p:cNvPr>
                <p:cNvSpPr/>
                <p:nvPr/>
              </p:nvSpPr>
              <p:spPr>
                <a:xfrm>
                  <a:off x="2923498" y="780840"/>
                  <a:ext cx="1652369" cy="449369"/>
                </a:xfrm>
                <a:prstGeom prst="rect">
                  <a:avLst/>
                </a:prstGeom>
              </p:spPr>
              <p:txBody>
                <a:bodyPr lIns="0" tIns="0" rIns="0" bIns="0" anchor="t" anchorCtr="0"/>
                <a:lstStyle/>
                <a:p>
                  <a:pPr defTabSz="468059" rtl="0" fontAlgn="t">
                    <a:lnSpc>
                      <a:spcPct val="90000"/>
                    </a:lnSpc>
                  </a:pPr>
                  <a:r>
                    <a:rPr lang="en-US" sz="1482" b="1" kern="1200" dirty="0" err="1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InDePendent</a:t>
                  </a:r>
                  <a:r>
                    <a:rPr lang="en-US" sz="1482" b="1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:</a:t>
                  </a:r>
                  <a:r>
                    <a:rPr lang="en-US" sz="1482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 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RCT of </a:t>
                  </a:r>
                  <a:b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</a:b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extended nursing roles</a:t>
                  </a:r>
                </a:p>
              </p:txBody>
            </p:sp>
            <p:sp>
              <p:nvSpPr>
                <p:cNvPr id="83" name="Rechteck 82">
                  <a:extLst>
                    <a:ext uri="{FF2B5EF4-FFF2-40B4-BE49-F238E27FC236}">
                      <a16:creationId xmlns:a16="http://schemas.microsoft.com/office/drawing/2014/main" id="{430A964C-F0B6-4E09-B4AE-23E03A44DD5A}"/>
                    </a:ext>
                  </a:extLst>
                </p:cNvPr>
                <p:cNvSpPr/>
                <p:nvPr/>
              </p:nvSpPr>
              <p:spPr>
                <a:xfrm>
                  <a:off x="2015122" y="1668701"/>
                  <a:ext cx="1293105" cy="239565"/>
                </a:xfrm>
                <a:prstGeom prst="rect">
                  <a:avLst/>
                </a:prstGeom>
              </p:spPr>
              <p:txBody>
                <a:bodyPr lIns="0" tIns="0" rIns="0" bIns="0" anchor="t" anchorCtr="0"/>
                <a:lstStyle/>
                <a:p>
                  <a:pPr defTabSz="468059" rtl="0" fontAlgn="t">
                    <a:lnSpc>
                      <a:spcPct val="90000"/>
                    </a:lnSpc>
                  </a:pPr>
                  <a:r>
                    <a:rPr lang="en-US" sz="1482" b="1" kern="1200" dirty="0" err="1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Intersec</a:t>
                  </a:r>
                  <a:r>
                    <a:rPr lang="en-US" sz="1482" b="1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-CM: 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RCT of  </a:t>
                  </a:r>
                  <a:r>
                    <a:rPr lang="en-US" sz="1482" b="1" kern="1200" dirty="0" err="1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intersectoral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 hospital &amp; primary care</a:t>
                  </a:r>
                </a:p>
              </p:txBody>
            </p:sp>
            <p:sp>
              <p:nvSpPr>
                <p:cNvPr id="84" name="Titel 4">
                  <a:extLst>
                    <a:ext uri="{FF2B5EF4-FFF2-40B4-BE49-F238E27FC236}">
                      <a16:creationId xmlns:a16="http://schemas.microsoft.com/office/drawing/2014/main" id="{F2C0047D-1035-48BC-9F87-27209AFCF1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26355" y="2078064"/>
                  <a:ext cx="1231285" cy="330790"/>
                </a:xfrm>
                <a:prstGeom prst="rect">
                  <a:avLst/>
                </a:prstGeom>
              </p:spPr>
              <p:txBody>
                <a:bodyPr vert="horz" lIns="0" tIns="0" rIns="0" bIns="0" rtlCol="0" anchor="t" anchorCtr="0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 defTabSz="967710" fontAlgn="t"/>
                  <a:r>
                    <a:rPr lang="en-US" sz="1482" b="1" dirty="0" err="1">
                      <a:solidFill>
                        <a:srgbClr val="F58F01"/>
                      </a:solidFill>
                      <a:latin typeface="Arial Narrow"/>
                    </a:rPr>
                    <a:t>DCM:IMPact</a:t>
                  </a:r>
                  <a:r>
                    <a:rPr lang="en-US" sz="1482" b="1" dirty="0">
                      <a:solidFill>
                        <a:srgbClr val="F58F01"/>
                      </a:solidFill>
                      <a:latin typeface="Arial Narrow"/>
                    </a:rPr>
                    <a:t> &amp; Routine </a:t>
                  </a:r>
                  <a:r>
                    <a:rPr lang="en-US" sz="1482" b="1" dirty="0" err="1">
                      <a:solidFill>
                        <a:srgbClr val="F58F01"/>
                      </a:solidFill>
                      <a:latin typeface="Arial Narrow"/>
                    </a:rPr>
                    <a:t>DeCM</a:t>
                  </a:r>
                  <a:r>
                    <a:rPr lang="en-US" sz="1482" dirty="0">
                      <a:solidFill>
                        <a:srgbClr val="F58F01"/>
                      </a:solidFill>
                      <a:latin typeface="Arial Narrow"/>
                    </a:rPr>
                    <a:t>: </a:t>
                  </a:r>
                  <a:r>
                    <a:rPr lang="en-US" sz="1482" b="1" dirty="0">
                      <a:solidFill>
                        <a:prstClr val="white"/>
                      </a:solidFill>
                      <a:latin typeface="Arial Narrow"/>
                    </a:rPr>
                    <a:t>Implementation into different settings and regions</a:t>
                  </a:r>
                </a:p>
              </p:txBody>
            </p:sp>
            <p:sp>
              <p:nvSpPr>
                <p:cNvPr id="85" name="Rechteck 84">
                  <a:extLst>
                    <a:ext uri="{FF2B5EF4-FFF2-40B4-BE49-F238E27FC236}">
                      <a16:creationId xmlns:a16="http://schemas.microsoft.com/office/drawing/2014/main" id="{619557E3-E482-47A9-82A9-F4AFAE2019F6}"/>
                    </a:ext>
                  </a:extLst>
                </p:cNvPr>
                <p:cNvSpPr/>
                <p:nvPr/>
              </p:nvSpPr>
              <p:spPr>
                <a:xfrm>
                  <a:off x="4979127" y="292692"/>
                  <a:ext cx="1610048" cy="7735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967710" rtl="0" fontAlgn="t">
                    <a:lnSpc>
                      <a:spcPct val="90000"/>
                    </a:lnSpc>
                    <a:spcBef>
                      <a:spcPct val="0"/>
                    </a:spcBef>
                  </a:pPr>
                  <a:r>
                    <a:rPr lang="en-US" sz="1482" b="1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National Dementia Strategy: 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DCM acknowledged measure for dementia care</a:t>
                  </a:r>
                </a:p>
              </p:txBody>
            </p:sp>
            <p:sp>
              <p:nvSpPr>
                <p:cNvPr id="99" name="Textfeld 98">
                  <a:extLst>
                    <a:ext uri="{FF2B5EF4-FFF2-40B4-BE49-F238E27FC236}">
                      <a16:creationId xmlns:a16="http://schemas.microsoft.com/office/drawing/2014/main" id="{4803DF70-09E3-4ED9-B637-CAC47E7931B9}"/>
                    </a:ext>
                  </a:extLst>
                </p:cNvPr>
                <p:cNvSpPr txBox="1"/>
                <p:nvPr/>
              </p:nvSpPr>
              <p:spPr>
                <a:xfrm>
                  <a:off x="1650092" y="2554141"/>
                  <a:ext cx="1007621" cy="269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2020</a:t>
                  </a:r>
                  <a:endParaRPr lang="de-DE" sz="1482" b="1" kern="1200" dirty="0">
                    <a:solidFill>
                      <a:srgbClr val="C00000"/>
                    </a:solidFill>
                    <a:latin typeface="Arial Narrow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hteck 85">
                  <a:extLst>
                    <a:ext uri="{FF2B5EF4-FFF2-40B4-BE49-F238E27FC236}">
                      <a16:creationId xmlns:a16="http://schemas.microsoft.com/office/drawing/2014/main" id="{88D2B91A-748F-46E3-8EAA-087B84300526}"/>
                    </a:ext>
                  </a:extLst>
                </p:cNvPr>
                <p:cNvSpPr/>
                <p:nvPr/>
              </p:nvSpPr>
              <p:spPr>
                <a:xfrm>
                  <a:off x="6568855" y="1814321"/>
                  <a:ext cx="1265682" cy="9463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967710" rtl="0" fontAlgn="t">
                    <a:lnSpc>
                      <a:spcPct val="90000"/>
                    </a:lnSpc>
                    <a:spcBef>
                      <a:spcPct val="0"/>
                    </a:spcBef>
                  </a:pPr>
                  <a:r>
                    <a:rPr lang="en-US" sz="1482" b="1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S3 Guideline Dementia 2023: 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recommended for treatment of dementia</a:t>
                  </a:r>
                  <a:endParaRPr lang="de-DE" sz="1482" b="1" kern="1200" dirty="0">
                    <a:solidFill>
                      <a:prstClr val="white"/>
                    </a:solidFill>
                    <a:latin typeface="Arial Narrow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leichschenkliges Dreieck 87">
                  <a:extLst>
                    <a:ext uri="{FF2B5EF4-FFF2-40B4-BE49-F238E27FC236}">
                      <a16:creationId xmlns:a16="http://schemas.microsoft.com/office/drawing/2014/main" id="{283503BF-044E-4FA4-B5F7-E60671EBA4AA}"/>
                    </a:ext>
                  </a:extLst>
                </p:cNvPr>
                <p:cNvSpPr/>
                <p:nvPr/>
              </p:nvSpPr>
              <p:spPr>
                <a:xfrm rot="2397935">
                  <a:off x="7445120" y="-248664"/>
                  <a:ext cx="1116000" cy="684000"/>
                </a:xfrm>
                <a:prstGeom prst="triangl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89" name="Rechteck 88">
                  <a:extLst>
                    <a:ext uri="{FF2B5EF4-FFF2-40B4-BE49-F238E27FC236}">
                      <a16:creationId xmlns:a16="http://schemas.microsoft.com/office/drawing/2014/main" id="{A1FEF4A2-4F26-4188-9A6D-F894B84E2AAF}"/>
                    </a:ext>
                  </a:extLst>
                </p:cNvPr>
                <p:cNvSpPr/>
                <p:nvPr/>
              </p:nvSpPr>
              <p:spPr>
                <a:xfrm>
                  <a:off x="-254904" y="2005116"/>
                  <a:ext cx="1258681" cy="380601"/>
                </a:xfrm>
                <a:prstGeom prst="rect">
                  <a:avLst/>
                </a:prstGeom>
              </p:spPr>
              <p:txBody>
                <a:bodyPr lIns="0" tIns="0" rIns="0" bIns="0" anchor="t" anchorCtr="0"/>
                <a:lstStyle/>
                <a:p>
                  <a:pPr defTabSz="468059" rtl="0" fontAlgn="t">
                    <a:lnSpc>
                      <a:spcPct val="90000"/>
                    </a:lnSpc>
                  </a:pPr>
                  <a:r>
                    <a:rPr lang="en-US" sz="1482" b="1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DelpHi-MV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: Efficacy &amp; Cost-Effective Evidence within RCT</a:t>
                  </a:r>
                </a:p>
                <a:p>
                  <a:pPr defTabSz="468059" rtl="0" fontAlgn="t">
                    <a:lnSpc>
                      <a:spcPct val="90000"/>
                    </a:lnSpc>
                  </a:pPr>
                  <a:endParaRPr lang="en-US" kern="1200" dirty="0">
                    <a:solidFill>
                      <a:prstClr val="black"/>
                    </a:solidFill>
                    <a:latin typeface="Arial Narrow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feld 99">
                  <a:extLst>
                    <a:ext uri="{FF2B5EF4-FFF2-40B4-BE49-F238E27FC236}">
                      <a16:creationId xmlns:a16="http://schemas.microsoft.com/office/drawing/2014/main" id="{FF5BFB60-56FE-491F-B9AE-D7FC76806026}"/>
                    </a:ext>
                  </a:extLst>
                </p:cNvPr>
                <p:cNvSpPr txBox="1"/>
                <p:nvPr/>
              </p:nvSpPr>
              <p:spPr>
                <a:xfrm>
                  <a:off x="2253244" y="2793252"/>
                  <a:ext cx="1559194" cy="461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2017- </a:t>
                  </a:r>
                </a:p>
                <a:p>
                  <a:pPr algn="ctr"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2021</a:t>
                  </a:r>
                  <a:endParaRPr lang="de-DE" sz="1482" b="1" kern="1200" dirty="0">
                    <a:solidFill>
                      <a:srgbClr val="C00000"/>
                    </a:solidFill>
                    <a:latin typeface="Arial Narrow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Textfeld 89">
                  <a:extLst>
                    <a:ext uri="{FF2B5EF4-FFF2-40B4-BE49-F238E27FC236}">
                      <a16:creationId xmlns:a16="http://schemas.microsoft.com/office/drawing/2014/main" id="{30F50ABB-0C18-41E1-987D-4CC66123B303}"/>
                    </a:ext>
                  </a:extLst>
                </p:cNvPr>
                <p:cNvSpPr txBox="1"/>
                <p:nvPr/>
              </p:nvSpPr>
              <p:spPr>
                <a:xfrm>
                  <a:off x="857601" y="2495770"/>
                  <a:ext cx="1007621" cy="461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2017/ </a:t>
                  </a:r>
                </a:p>
                <a:p>
                  <a:pPr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2019</a:t>
                  </a:r>
                </a:p>
              </p:txBody>
            </p:sp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238525" y="3144076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2664296" y="2965253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93" name="Ellipse 92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3448612" y="2624864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94" name="Ellipse 93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3860311" y="1875667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7BD6566C-474E-4624-B95A-39853E6A28B7}"/>
                    </a:ext>
                  </a:extLst>
                </p:cNvPr>
                <p:cNvSpPr txBox="1"/>
                <p:nvPr/>
              </p:nvSpPr>
              <p:spPr>
                <a:xfrm>
                  <a:off x="5652851" y="1446226"/>
                  <a:ext cx="980911" cy="269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2020</a:t>
                  </a:r>
                  <a:endParaRPr lang="de-DE" sz="1482" b="1" kern="1200" dirty="0">
                    <a:solidFill>
                      <a:srgbClr val="C00000"/>
                    </a:solidFill>
                    <a:latin typeface="Arial Narrow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4769750" y="1372554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96" name="Ellipse 95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1791984" y="2637116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97" name="Ellipse 96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6819892" y="1227394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98" name="Ellipse 97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5832018" y="1521351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101" name="Textfeld 100">
                  <a:extLst>
                    <a:ext uri="{FF2B5EF4-FFF2-40B4-BE49-F238E27FC236}">
                      <a16:creationId xmlns:a16="http://schemas.microsoft.com/office/drawing/2014/main" id="{C3232CE3-542E-463B-92BE-B5FDB54C62A6}"/>
                    </a:ext>
                  </a:extLst>
                </p:cNvPr>
                <p:cNvSpPr txBox="1"/>
                <p:nvPr/>
              </p:nvSpPr>
              <p:spPr>
                <a:xfrm>
                  <a:off x="3940941" y="1317749"/>
                  <a:ext cx="725009" cy="269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2020-2024</a:t>
                  </a:r>
                  <a:endParaRPr lang="de-DE" sz="1482" b="1" kern="1200" dirty="0">
                    <a:solidFill>
                      <a:srgbClr val="C00000"/>
                    </a:solidFill>
                    <a:latin typeface="Arial Narrow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feld 101">
                  <a:extLst>
                    <a:ext uri="{FF2B5EF4-FFF2-40B4-BE49-F238E27FC236}">
                      <a16:creationId xmlns:a16="http://schemas.microsoft.com/office/drawing/2014/main" id="{52C363DB-0A64-4F93-841B-86BB8D36882F}"/>
                    </a:ext>
                  </a:extLst>
                </p:cNvPr>
                <p:cNvSpPr txBox="1"/>
                <p:nvPr/>
              </p:nvSpPr>
              <p:spPr>
                <a:xfrm>
                  <a:off x="4870772" y="1303311"/>
                  <a:ext cx="792745" cy="269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89" rtl="0"/>
                  <a:r>
                    <a:rPr lang="de-DE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2018-2026</a:t>
                  </a:r>
                  <a:endParaRPr lang="de-DE" sz="1482" b="1" kern="1200" dirty="0">
                    <a:solidFill>
                      <a:srgbClr val="C00000"/>
                    </a:solidFill>
                    <a:latin typeface="Arial Narrow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47F584FC-252A-4934-A46C-E243E36E66AC}"/>
                    </a:ext>
                  </a:extLst>
                </p:cNvPr>
                <p:cNvSpPr/>
                <p:nvPr/>
              </p:nvSpPr>
              <p:spPr>
                <a:xfrm rot="17655923">
                  <a:off x="7271124" y="772603"/>
                  <a:ext cx="117055" cy="1170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89" rtl="0"/>
                  <a:endParaRPr lang="de-DE" sz="1693" kern="1200">
                    <a:solidFill>
                      <a:prstClr val="white"/>
                    </a:solidFill>
                    <a:latin typeface="Arial Narrow"/>
                  </a:endParaRPr>
                </a:p>
              </p:txBody>
            </p:sp>
            <p:sp>
              <p:nvSpPr>
                <p:cNvPr id="107" name="Rechteck 106">
                  <a:extLst>
                    <a:ext uri="{FF2B5EF4-FFF2-40B4-BE49-F238E27FC236}">
                      <a16:creationId xmlns:a16="http://schemas.microsoft.com/office/drawing/2014/main" id="{BBF65C47-E8AF-43E7-AE03-73C34E137078}"/>
                    </a:ext>
                  </a:extLst>
                </p:cNvPr>
                <p:cNvSpPr/>
                <p:nvPr/>
              </p:nvSpPr>
              <p:spPr>
                <a:xfrm>
                  <a:off x="1600615" y="3455957"/>
                  <a:ext cx="1313120" cy="316007"/>
                </a:xfrm>
                <a:prstGeom prst="rect">
                  <a:avLst/>
                </a:prstGeom>
              </p:spPr>
              <p:txBody>
                <a:bodyPr lIns="0" tIns="0" rIns="0" bIns="0" anchor="t" anchorCtr="0"/>
                <a:lstStyle/>
                <a:p>
                  <a:pPr defTabSz="468059" rtl="0" fontAlgn="t">
                    <a:lnSpc>
                      <a:spcPct val="90000"/>
                    </a:lnSpc>
                  </a:pPr>
                  <a:r>
                    <a:rPr lang="en-US" sz="1482" b="1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School of DCM: 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Trial-</a:t>
                  </a:r>
                  <a:b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</a:b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curriculum licensed </a:t>
                  </a:r>
                  <a:b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</a:b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to educational institution</a:t>
                  </a:r>
                </a:p>
              </p:txBody>
            </p:sp>
            <p:cxnSp>
              <p:nvCxnSpPr>
                <p:cNvPr id="108" name="Gerader Verbinder 107"/>
                <p:cNvCxnSpPr/>
                <p:nvPr/>
              </p:nvCxnSpPr>
              <p:spPr>
                <a:xfrm>
                  <a:off x="291656" y="2491206"/>
                  <a:ext cx="0" cy="653159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Gerader Verbinder 108"/>
                <p:cNvCxnSpPr/>
                <p:nvPr/>
              </p:nvCxnSpPr>
              <p:spPr>
                <a:xfrm>
                  <a:off x="1850514" y="2766894"/>
                  <a:ext cx="0" cy="673437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r Verbinder 109"/>
                <p:cNvCxnSpPr/>
                <p:nvPr/>
              </p:nvCxnSpPr>
              <p:spPr>
                <a:xfrm>
                  <a:off x="2722823" y="2169904"/>
                  <a:ext cx="0" cy="833779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Gerader Verbinder 110"/>
                <p:cNvCxnSpPr/>
                <p:nvPr/>
              </p:nvCxnSpPr>
              <p:spPr>
                <a:xfrm>
                  <a:off x="3502703" y="2744291"/>
                  <a:ext cx="0" cy="641368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Gerader Verbinder 111"/>
                <p:cNvCxnSpPr>
                  <a:cxnSpLocks/>
                </p:cNvCxnSpPr>
                <p:nvPr/>
              </p:nvCxnSpPr>
              <p:spPr>
                <a:xfrm>
                  <a:off x="3914601" y="1177811"/>
                  <a:ext cx="0" cy="75435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Gerader Verbinder 112"/>
                <p:cNvCxnSpPr/>
                <p:nvPr/>
              </p:nvCxnSpPr>
              <p:spPr>
                <a:xfrm>
                  <a:off x="4820581" y="1501285"/>
                  <a:ext cx="0" cy="54000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Gerader Verbinder 113"/>
                <p:cNvCxnSpPr>
                  <a:cxnSpLocks/>
                </p:cNvCxnSpPr>
                <p:nvPr/>
              </p:nvCxnSpPr>
              <p:spPr>
                <a:xfrm>
                  <a:off x="5883760" y="1023125"/>
                  <a:ext cx="0" cy="545163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Gerader Verbinder 114"/>
                <p:cNvCxnSpPr>
                  <a:cxnSpLocks/>
                </p:cNvCxnSpPr>
                <p:nvPr/>
              </p:nvCxnSpPr>
              <p:spPr>
                <a:xfrm>
                  <a:off x="6878423" y="1331832"/>
                  <a:ext cx="0" cy="478038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Rechteck 115"/>
                <p:cNvSpPr/>
                <p:nvPr/>
              </p:nvSpPr>
              <p:spPr>
                <a:xfrm>
                  <a:off x="6379933" y="-456185"/>
                  <a:ext cx="1410874" cy="8456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914389" rtl="0"/>
                  <a:r>
                    <a:rPr lang="en-US" sz="1482" b="1" kern="1200" dirty="0" err="1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Living@Home</a:t>
                  </a:r>
                  <a:r>
                    <a:rPr lang="en-US" sz="1482" b="1" kern="1200" dirty="0">
                      <a:solidFill>
                        <a:srgbClr val="F58F01"/>
                      </a:solidFill>
                      <a:latin typeface="Arial Narrow"/>
                      <a:ea typeface="+mn-ea"/>
                      <a:cs typeface="+mn-cs"/>
                    </a:rPr>
                    <a:t>: NEW </a:t>
                  </a: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RCT to stabilize dyadic home </a:t>
                  </a:r>
                  <a:b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</a:br>
                  <a:r>
                    <a:rPr lang="en-US" sz="1482" b="1" kern="1200" dirty="0">
                      <a:solidFill>
                        <a:prstClr val="white"/>
                      </a:solidFill>
                      <a:latin typeface="Arial Narrow"/>
                      <a:ea typeface="+mn-ea"/>
                      <a:cs typeface="+mn-cs"/>
                    </a:rPr>
                    <a:t>care situation</a:t>
                  </a:r>
                </a:p>
              </p:txBody>
            </p:sp>
            <p:pic>
              <p:nvPicPr>
                <p:cNvPr id="117" name="Grafik 116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79633" y="-447404"/>
                  <a:ext cx="387761" cy="759759"/>
                </a:xfrm>
                <a:prstGeom prst="rect">
                  <a:avLst/>
                </a:prstGeom>
              </p:spPr>
            </p:pic>
            <p:cxnSp>
              <p:nvCxnSpPr>
                <p:cNvPr id="118" name="Gerader Verbinder 117"/>
                <p:cNvCxnSpPr/>
                <p:nvPr/>
              </p:nvCxnSpPr>
              <p:spPr>
                <a:xfrm>
                  <a:off x="7319834" y="217177"/>
                  <a:ext cx="0" cy="60930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B77FFD1A-FD55-4780-8C54-691E7C300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3254" y="2643495"/>
                <a:ext cx="921307" cy="684000"/>
              </a:xfrm>
              <a:prstGeom prst="rect">
                <a:avLst/>
              </a:prstGeom>
            </p:spPr>
          </p:pic>
          <p:pic>
            <p:nvPicPr>
              <p:cNvPr id="80" name="Grafik 79">
                <a:extLst>
                  <a:ext uri="{FF2B5EF4-FFF2-40B4-BE49-F238E27FC236}">
                    <a16:creationId xmlns:a16="http://schemas.microsoft.com/office/drawing/2014/main" id="{E87F4FBA-0D41-45B6-AC84-3012FAC4C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69588" y="4331046"/>
                <a:ext cx="1108422" cy="324000"/>
              </a:xfrm>
              <a:prstGeom prst="rect">
                <a:avLst/>
              </a:prstGeom>
            </p:spPr>
          </p:pic>
        </p:grp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3383FAE9-876C-4D4D-88DA-CD4039040A53}"/>
                </a:ext>
              </a:extLst>
            </p:cNvPr>
            <p:cNvSpPr txBox="1"/>
            <p:nvPr/>
          </p:nvSpPr>
          <p:spPr>
            <a:xfrm>
              <a:off x="9767991" y="1236515"/>
              <a:ext cx="1406403" cy="518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89" rtl="0"/>
              <a:r>
                <a:rPr lang="de-DE" sz="1482" b="1" kern="1200" dirty="0"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2025-</a:t>
              </a:r>
            </a:p>
            <a:p>
              <a:pPr algn="ctr" defTabSz="914389" rtl="0"/>
              <a:r>
                <a:rPr lang="de-DE" sz="1482" b="1" kern="1200" dirty="0"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2028</a:t>
              </a:r>
              <a:endParaRPr lang="de-DE" sz="1482" b="1" kern="1200" dirty="0">
                <a:solidFill>
                  <a:srgbClr val="C00000"/>
                </a:solidFill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9AF7609D-D83A-4B58-A253-A8A060551F18}"/>
                </a:ext>
              </a:extLst>
            </p:cNvPr>
            <p:cNvSpPr txBox="1"/>
            <p:nvPr/>
          </p:nvSpPr>
          <p:spPr>
            <a:xfrm>
              <a:off x="8941999" y="2049105"/>
              <a:ext cx="1865155" cy="30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89" rtl="0"/>
              <a:r>
                <a:rPr lang="de-DE" sz="1482" b="1" kern="1200" dirty="0"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2023</a:t>
              </a:r>
              <a:endParaRPr lang="de-DE" sz="1482" b="1" kern="1200" dirty="0">
                <a:solidFill>
                  <a:srgbClr val="C00000"/>
                </a:solidFill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B0BF74FF-8DBF-4538-B336-7604963DF20F}"/>
                </a:ext>
              </a:extLst>
            </p:cNvPr>
            <p:cNvSpPr txBox="1"/>
            <p:nvPr/>
          </p:nvSpPr>
          <p:spPr>
            <a:xfrm>
              <a:off x="5121140" y="3295944"/>
              <a:ext cx="973214" cy="518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89" rtl="0"/>
              <a:r>
                <a:rPr lang="de-DE" sz="1482" b="1" kern="1200" dirty="0"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2019- </a:t>
              </a:r>
              <a:br>
                <a:rPr lang="de-DE" sz="1482" b="1" kern="1200" dirty="0"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</a:br>
              <a:r>
                <a:rPr lang="de-DE" sz="1482" b="1" kern="1200" dirty="0">
                  <a:solidFill>
                    <a:prstClr val="white"/>
                  </a:solidFill>
                  <a:latin typeface="Arial Narrow"/>
                  <a:ea typeface="+mn-ea"/>
                  <a:cs typeface="+mn-cs"/>
                </a:rPr>
                <a:t>2022</a:t>
              </a:r>
              <a:endParaRPr lang="de-DE" sz="1482" b="1" kern="1200" dirty="0">
                <a:solidFill>
                  <a:srgbClr val="C00000"/>
                </a:solidFill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133" name="Titel 4"/>
          <p:cNvSpPr>
            <a:spLocks noGrp="1"/>
          </p:cNvSpPr>
          <p:nvPr>
            <p:ph type="title"/>
          </p:nvPr>
        </p:nvSpPr>
        <p:spPr>
          <a:xfrm>
            <a:off x="509119" y="295341"/>
            <a:ext cx="10668348" cy="914361"/>
          </a:xfrm>
        </p:spPr>
        <p:txBody>
          <a:bodyPr/>
          <a:lstStyle/>
          <a:p>
            <a:r>
              <a:rPr lang="de-DE" dirty="0"/>
              <a:t>DZNE Forschungslinie Dementia Care</a:t>
            </a:r>
          </a:p>
        </p:txBody>
      </p:sp>
      <p:sp>
        <p:nvSpPr>
          <p:cNvPr id="134" name="Textfeld 133"/>
          <p:cNvSpPr txBox="1"/>
          <p:nvPr/>
        </p:nvSpPr>
        <p:spPr>
          <a:xfrm>
            <a:off x="11668218" y="6483239"/>
            <a:ext cx="5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89" rtl="0"/>
            <a:r>
              <a:rPr lang="de-DE" kern="1200" dirty="0">
                <a:solidFill>
                  <a:prstClr val="black"/>
                </a:solidFill>
                <a:latin typeface="Arial Narrow"/>
                <a:ea typeface="+mn-ea"/>
                <a:cs typeface="+mn-cs"/>
              </a:rPr>
              <a:t>10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30F50ABB-0C18-41E1-987D-4CC66123B303}"/>
              </a:ext>
            </a:extLst>
          </p:cNvPr>
          <p:cNvSpPr txBox="1"/>
          <p:nvPr/>
        </p:nvSpPr>
        <p:spPr>
          <a:xfrm>
            <a:off x="618564" y="4466118"/>
            <a:ext cx="1319653" cy="320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89" rtl="0"/>
            <a:r>
              <a:rPr lang="de-DE" sz="1482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2012</a:t>
            </a:r>
          </a:p>
        </p:txBody>
      </p:sp>
      <p:sp>
        <p:nvSpPr>
          <p:cNvPr id="2" name="Rechteck 1"/>
          <p:cNvSpPr/>
          <p:nvPr/>
        </p:nvSpPr>
        <p:spPr>
          <a:xfrm>
            <a:off x="8318273" y="52"/>
            <a:ext cx="3559502" cy="12513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98201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/>
          <a:srcRect t="24578" b="23754"/>
          <a:stretch/>
        </p:blipFill>
        <p:spPr>
          <a:xfrm>
            <a:off x="8951313" y="6223184"/>
            <a:ext cx="1742072" cy="54185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4EE65EE-D9BA-BCC1-6D73-794EA490D8FB}"/>
              </a:ext>
            </a:extLst>
          </p:cNvPr>
          <p:cNvSpPr txBox="1"/>
          <p:nvPr/>
        </p:nvSpPr>
        <p:spPr>
          <a:xfrm>
            <a:off x="194387" y="112708"/>
            <a:ext cx="60582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R="0" lvl="0" indent="0" defTabSz="9143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4264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defTabSz="914378" rtl="0"/>
            <a:r>
              <a:rPr lang="en-US" kern="1200" dirty="0">
                <a:ea typeface="+mn-ea"/>
              </a:rPr>
              <a:t>Living@Home: </a:t>
            </a:r>
            <a:r>
              <a:rPr lang="de-DE" b="0" kern="1200" dirty="0">
                <a:ea typeface="+mn-ea"/>
              </a:rPr>
              <a:t>App-gestützte Intervention für pflegende Angehörige und MmD</a:t>
            </a:r>
            <a:endParaRPr lang="en-US" b="0" kern="1200" dirty="0">
              <a:ea typeface="+mn-ea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94389" y="1199704"/>
            <a:ext cx="594180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89" rtl="0"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</a:pPr>
            <a:r>
              <a:rPr lang="en-US" sz="2400" b="1" kern="1200" dirty="0" err="1">
                <a:solidFill>
                  <a:srgbClr val="ED7D3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Ziel</a:t>
            </a:r>
            <a:r>
              <a:rPr lang="en-US" sz="2400" b="1" kern="1200" dirty="0">
                <a:solidFill>
                  <a:srgbClr val="ED7D3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: </a:t>
            </a:r>
            <a:r>
              <a:rPr lang="de-DE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  <a:sym typeface="Wingdings" panose="05000000000000000000" pitchFamily="2" charset="2"/>
              </a:rPr>
              <a:t>Zeitnahe, kontinuierliche Unterstützung, um Belastungen pflegender Angehöriger zu verringern und die häusliche Versorgung zu stabilisieren.</a:t>
            </a:r>
          </a:p>
          <a:p>
            <a:pPr defTabSz="914389" rtl="0"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</a:pPr>
            <a:r>
              <a:rPr lang="en-US" sz="2400" b="1" kern="1200" dirty="0">
                <a:solidFill>
                  <a:srgbClr val="ED7D3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Design: 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RCT, </a:t>
            </a:r>
            <a:r>
              <a:rPr lang="de-DE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durchgeführt über </a:t>
            </a:r>
            <a:r>
              <a:rPr lang="de-DE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</a:t>
            </a:r>
            <a:r>
              <a:rPr lang="de-DE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-gestütztes Case Management durch Pflegefachkräfte an fünf Gedächtnisambulanzen.</a:t>
            </a:r>
          </a:p>
          <a:p>
            <a:pPr defTabSz="914389" rtl="0"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</a:pPr>
            <a:r>
              <a:rPr lang="en-US" sz="2400" b="1" kern="1200" dirty="0">
                <a:solidFill>
                  <a:srgbClr val="ED7D3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App-features: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Selbst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- und Peer-Monitoring von Outcomes,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tägliche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Protokolle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PROM-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Erhebung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Nachrichten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und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Videoanrufe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Notfallfunktionen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Interventionspläne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Termine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Dokumente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Informationen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und </a:t>
            </a:r>
            <a:r>
              <a:rPr lang="en-US" sz="2400" kern="1200" dirty="0" err="1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Schulungsmaterialien</a:t>
            </a:r>
            <a:r>
              <a:rPr lang="en-US" sz="2400" kern="1200" dirty="0">
                <a:solidFill>
                  <a:prstClr val="black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etc.</a:t>
            </a:r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6116649" y="989630"/>
            <a:ext cx="2795797" cy="5745864"/>
            <a:chOff x="9929827" y="-14853"/>
            <a:chExt cx="2279894" cy="4685590"/>
          </a:xfrm>
        </p:grpSpPr>
        <p:sp>
          <p:nvSpPr>
            <p:cNvPr id="3" name="Rechteck 2"/>
            <p:cNvSpPr/>
            <p:nvPr/>
          </p:nvSpPr>
          <p:spPr>
            <a:xfrm>
              <a:off x="9929827" y="-14853"/>
              <a:ext cx="2279894" cy="46855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89" rtl="0"/>
              <a:endParaRPr lang="de-DE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29827" y="-14853"/>
              <a:ext cx="1152555" cy="2340000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57166" y="-9263"/>
              <a:ext cx="1134262" cy="2340000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29827" y="2299560"/>
              <a:ext cx="1136777" cy="2371177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54813" y="2330737"/>
              <a:ext cx="1138968" cy="2340000"/>
            </a:xfrm>
            <a:prstGeom prst="rect">
              <a:avLst/>
            </a:prstGeom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8074" y="5958901"/>
            <a:ext cx="1625575" cy="86646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0665" y="5636155"/>
            <a:ext cx="931930" cy="465964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61114" y="5036242"/>
            <a:ext cx="1360262" cy="608717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1259" y="6058079"/>
            <a:ext cx="1466862" cy="52929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12"/>
          <a:srcRect t="1" b="40690"/>
          <a:stretch/>
        </p:blipFill>
        <p:spPr>
          <a:xfrm>
            <a:off x="10906493" y="5578155"/>
            <a:ext cx="1242082" cy="399893"/>
          </a:xfrm>
          <a:prstGeom prst="rect">
            <a:avLst/>
          </a:prstGeom>
        </p:spPr>
      </p:pic>
      <p:sp>
        <p:nvSpPr>
          <p:cNvPr id="37" name="AutoShape 2" descr="IKK gesund plus"/>
          <p:cNvSpPr>
            <a:spLocks noChangeAspect="1" noChangeArrowheads="1"/>
          </p:cNvSpPr>
          <p:nvPr/>
        </p:nvSpPr>
        <p:spPr bwMode="auto">
          <a:xfrm>
            <a:off x="-347340" y="-2415184"/>
            <a:ext cx="45718" cy="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defTabSz="914389" rtl="0"/>
            <a:endParaRPr lang="de-DE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66" y="6438273"/>
            <a:ext cx="2178604" cy="41967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1012" y="6102120"/>
            <a:ext cx="1067756" cy="75582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8971" y="6535386"/>
            <a:ext cx="2235269" cy="28686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6736" y="5981539"/>
            <a:ext cx="1935658" cy="538355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4471" y="5484935"/>
            <a:ext cx="599438" cy="42759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4" y="5881559"/>
            <a:ext cx="1539705" cy="55429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70" y="266245"/>
            <a:ext cx="864118" cy="54350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3953" y="7148"/>
            <a:ext cx="982482" cy="982482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4350" y="279687"/>
            <a:ext cx="625089" cy="516624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147C2995-BE48-4DA0-BB6C-D0DE11EA88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5057" y="4814826"/>
            <a:ext cx="778651" cy="623195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95945" y="1541426"/>
            <a:ext cx="4629834" cy="3573906"/>
          </a:xfrm>
          <a:prstGeom prst="rect">
            <a:avLst/>
          </a:prstGeom>
        </p:spPr>
      </p:pic>
      <p:sp>
        <p:nvSpPr>
          <p:cNvPr id="47" name="Rechteck 46"/>
          <p:cNvSpPr/>
          <p:nvPr/>
        </p:nvSpPr>
        <p:spPr>
          <a:xfrm>
            <a:off x="9261142" y="7148"/>
            <a:ext cx="293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89" rtl="0"/>
            <a:r>
              <a:rPr lang="de-DE" sz="1400" b="1" i="1" kern="1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Wissenschaftlicher Beirat</a:t>
            </a:r>
            <a:endParaRPr lang="de-DE" sz="1400" i="1" kern="1200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056482" y="286283"/>
            <a:ext cx="1092092" cy="1020054"/>
          </a:xfrm>
          <a:prstGeom prst="rect">
            <a:avLst/>
          </a:prstGeom>
        </p:spPr>
      </p:pic>
      <p:sp>
        <p:nvSpPr>
          <p:cNvPr id="43" name="Rechteck 42"/>
          <p:cNvSpPr/>
          <p:nvPr/>
        </p:nvSpPr>
        <p:spPr>
          <a:xfrm>
            <a:off x="9031876" y="261678"/>
            <a:ext cx="2029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89" rtl="0"/>
            <a:r>
              <a:rPr lang="de-DE" sz="1400" b="1" i="1" kern="1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Prof. Dr. med. Peter Kolominsky-Rabas, MBA</a:t>
            </a:r>
          </a:p>
          <a:p>
            <a:pPr algn="r" defTabSz="914389" rtl="0"/>
            <a:r>
              <a:rPr lang="de-DE" sz="1400" i="1" kern="1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Universität Erlangen-Nürnberg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0668" y="5367733"/>
            <a:ext cx="1547373" cy="113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83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844D8-0E51-EDE9-10BB-B3F01E2A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2565223" y="53"/>
            <a:ext cx="9626685" cy="6863429"/>
            <a:chOff x="3688852" y="0"/>
            <a:chExt cx="9626832" cy="6863534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88852" y="0"/>
              <a:ext cx="8472668" cy="6863534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/>
          </p:nvSpPr>
          <p:spPr>
            <a:xfrm>
              <a:off x="7701280" y="5534"/>
              <a:ext cx="5614404" cy="6858000"/>
            </a:xfrm>
            <a:prstGeom prst="rect">
              <a:avLst/>
            </a:prstGeom>
            <a:solidFill>
              <a:srgbClr val="004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89" rtl="0">
                <a:defRPr/>
              </a:pPr>
              <a:endParaRPr lang="de-DE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B82DDFC2-7E8D-7AC7-20E5-0E75F95EF6AE}"/>
              </a:ext>
            </a:extLst>
          </p:cNvPr>
          <p:cNvSpPr txBox="1">
            <a:spLocks/>
          </p:cNvSpPr>
          <p:nvPr/>
        </p:nvSpPr>
        <p:spPr>
          <a:xfrm>
            <a:off x="636692" y="484310"/>
            <a:ext cx="7419768" cy="7263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9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de-DE" sz="3600" dirty="0">
                <a:solidFill>
                  <a:srgbClr val="004264"/>
                </a:solidFill>
                <a:latin typeface="Arial Narrow"/>
              </a:rPr>
              <a:t>Zusammenfassung</a:t>
            </a:r>
            <a:endParaRPr lang="de-DE" sz="36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38779" y="1052170"/>
            <a:ext cx="547755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>
              <a:defRPr/>
            </a:pPr>
            <a:r>
              <a:rPr lang="de-DE" sz="2400" b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Krankheitskosten: 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</a:rPr>
              <a:t>Demenz ist mit erheblichen Krankheitskosten assoziiert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</a:rPr>
              <a:t>Informelle Pflege hat größten Anteil an Kosten / </a:t>
            </a:r>
            <a:r>
              <a:rPr lang="de-DE" sz="2400" kern="1200" dirty="0" err="1">
                <a:solidFill>
                  <a:srgbClr val="004264"/>
                </a:solidFill>
                <a:latin typeface="Arial Narrow"/>
                <a:ea typeface="+mn-ea"/>
                <a:cs typeface="+mn-cs"/>
              </a:rPr>
              <a:t>Angehörigetragenn</a:t>
            </a: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</a:rPr>
              <a:t> Hauptlast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</a:rPr>
              <a:t>Kosten sind bereits in frühen Stadien (SCD, MCI) signifikant erhöht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</a:rPr>
              <a:t>Gesamtgesellschaftliche Kosten extrem hoch: 100 Mrd. €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</a:rPr>
              <a:t>Auch wenn Entwicklung der Fallzahlen ungewiss (kognitiv gesündere Kohorten)   </a:t>
            </a: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 ökonomische Belastung enorm!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srgbClr val="004264"/>
                </a:solidFill>
                <a:latin typeface="Arial Narrow"/>
                <a:ea typeface="+mn-ea"/>
                <a:cs typeface="+mn-cs"/>
                <a:sym typeface="Wingdings" panose="05000000000000000000" pitchFamily="2" charset="2"/>
              </a:rPr>
              <a:t>Aber: zurückliegende Entwicklung             der letzten 20 Jahre &gt;             bevorstehende Entwicklung (!!!)</a:t>
            </a:r>
            <a:endParaRPr lang="de-DE" sz="2400" kern="1200" dirty="0">
              <a:solidFill>
                <a:srgbClr val="004264"/>
              </a:solidFill>
              <a:latin typeface="Arial Narrow"/>
              <a:ea typeface="+mn-ea"/>
              <a:cs typeface="+mn-cs"/>
            </a:endParaRP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endParaRPr lang="de-DE" sz="2400" kern="1200" dirty="0">
              <a:solidFill>
                <a:srgbClr val="004264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555526" y="647407"/>
            <a:ext cx="53434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>
              <a:defRPr/>
            </a:pPr>
            <a:r>
              <a:rPr lang="de-DE" sz="2400" b="1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Einflussfaktoren </a:t>
            </a:r>
            <a:r>
              <a:rPr lang="de-DE" sz="2400" kern="1200" dirty="0">
                <a:solidFill>
                  <a:srgbClr val="F58F01"/>
                </a:solidFill>
                <a:latin typeface="Arial Narrow"/>
                <a:ea typeface="+mn-ea"/>
                <a:cs typeface="+mn-cs"/>
              </a:rPr>
              <a:t>(natürlich): 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Geschlecht (männlich), Komorbidität, körperliche Einschränkungen (Pflegegrad), städtische Versorgung sind mit erhöhten Kosten assoziiert</a:t>
            </a:r>
          </a:p>
          <a:p>
            <a:pPr marL="342896" indent="-342896" defTabSz="914389" rtl="0">
              <a:buFont typeface="Wingdings" panose="05000000000000000000" pitchFamily="2" charset="2"/>
              <a:buChar char="§"/>
            </a:pPr>
            <a:r>
              <a:rPr lang="de-DE" sz="2400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Erhebliche Kostenansteige ereignen sich um die Diagnose sowie vor dem Ableben</a:t>
            </a:r>
          </a:p>
        </p:txBody>
      </p:sp>
      <p:sp>
        <p:nvSpPr>
          <p:cNvPr id="11" name="Titel 4"/>
          <p:cNvSpPr txBox="1">
            <a:spLocks/>
          </p:cNvSpPr>
          <p:nvPr/>
        </p:nvSpPr>
        <p:spPr>
          <a:xfrm>
            <a:off x="6577588" y="3843115"/>
            <a:ext cx="5480700" cy="2847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771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69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698">
              <a:defRPr/>
            </a:pPr>
            <a:r>
              <a:rPr lang="de-DE" sz="2400" dirty="0">
                <a:solidFill>
                  <a:srgbClr val="F58F01"/>
                </a:solidFill>
                <a:latin typeface="Arial Narrow"/>
              </a:rPr>
              <a:t>Einflussfaktoren </a:t>
            </a:r>
            <a:r>
              <a:rPr lang="de-DE" sz="2400" b="0" dirty="0">
                <a:solidFill>
                  <a:srgbClr val="F58F01"/>
                </a:solidFill>
                <a:latin typeface="Arial Narrow"/>
              </a:rPr>
              <a:t>(</a:t>
            </a:r>
            <a:r>
              <a:rPr lang="de-DE" sz="2400" b="0" dirty="0" err="1">
                <a:solidFill>
                  <a:srgbClr val="F58F01"/>
                </a:solidFill>
                <a:latin typeface="Arial Narrow"/>
              </a:rPr>
              <a:t>interventionell</a:t>
            </a:r>
            <a:r>
              <a:rPr lang="de-DE" sz="2400" b="0" dirty="0">
                <a:solidFill>
                  <a:srgbClr val="F58F01"/>
                </a:solidFill>
                <a:latin typeface="Arial Narrow"/>
              </a:rPr>
              <a:t>):</a:t>
            </a:r>
          </a:p>
          <a:p>
            <a:pPr marL="342896" indent="-342896" defTabSz="967698">
              <a:buFont typeface="Wingdings" panose="05000000000000000000" pitchFamily="2" charset="2"/>
              <a:buChar char="§"/>
            </a:pPr>
            <a:r>
              <a:rPr lang="de-DE" sz="2400" b="0" dirty="0">
                <a:solidFill>
                  <a:prstClr val="white"/>
                </a:solidFill>
                <a:latin typeface="Arial Narrow"/>
              </a:rPr>
              <a:t>Prävention  bietet noch wenig ausgeschöpfte Potentiale (individuell, gesellschaftlich)</a:t>
            </a:r>
          </a:p>
          <a:p>
            <a:pPr marL="342896" indent="-342896" defTabSz="967698">
              <a:buFont typeface="Wingdings" panose="05000000000000000000" pitchFamily="2" charset="2"/>
              <a:buChar char="§"/>
            </a:pPr>
            <a:r>
              <a:rPr lang="de-DE" sz="2400" b="0" dirty="0">
                <a:solidFill>
                  <a:prstClr val="white"/>
                </a:solidFill>
                <a:latin typeface="Arial Narrow"/>
              </a:rPr>
              <a:t>Antikörpertherapien aktuell nicht kosten-effektiv zzgl. fehlender Infrastruktur</a:t>
            </a:r>
          </a:p>
          <a:p>
            <a:pPr marL="342896" indent="-342896" defTabSz="967698">
              <a:buFont typeface="Wingdings" panose="05000000000000000000" pitchFamily="2" charset="2"/>
              <a:buChar char="§"/>
            </a:pPr>
            <a:r>
              <a:rPr lang="de-DE" sz="2400" b="0" dirty="0">
                <a:solidFill>
                  <a:prstClr val="white"/>
                </a:solidFill>
                <a:latin typeface="Arial Narrow"/>
              </a:rPr>
              <a:t>Innovative, nichtmedikamentöse Therapien zeigen große Potentiale, lassen sich jedoch schwer in die Praxis überführen</a:t>
            </a:r>
          </a:p>
        </p:txBody>
      </p:sp>
    </p:spTree>
    <p:extLst>
      <p:ext uri="{BB962C8B-B14F-4D97-AF65-F5344CB8AC3E}">
        <p14:creationId xmlns:p14="http://schemas.microsoft.com/office/powerpoint/2010/main" val="225077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/>
          <p:nvPr/>
        </p:nvSpPr>
        <p:spPr bwMode="auto">
          <a:xfrm>
            <a:off x="539750" y="539750"/>
            <a:ext cx="7315200" cy="60325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de-DE" sz="2600" b="1">
                <a:solidFill>
                  <a:srgbClr val="00205C"/>
                </a:solidFill>
              </a:rPr>
              <a:t>GoToWebinar – wichtige Funktionen</a:t>
            </a:r>
            <a:endParaRPr/>
          </a:p>
        </p:txBody>
      </p:sp>
      <p:pic>
        <p:nvPicPr>
          <p:cNvPr id="6" name="Grafik 2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4774853" y="1148325"/>
            <a:ext cx="2705100" cy="5300662"/>
          </a:xfrm>
          <a:prstGeom prst="rect">
            <a:avLst/>
          </a:prstGeom>
          <a:noFill/>
        </p:spPr>
      </p:pic>
      <p:pic>
        <p:nvPicPr>
          <p:cNvPr id="7" name="Grafik 2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731662" y="3104448"/>
            <a:ext cx="4066053" cy="710951"/>
          </a:xfrm>
          <a:prstGeom prst="rect">
            <a:avLst/>
          </a:prstGeom>
          <a:noFill/>
        </p:spPr>
      </p:pic>
      <p:sp>
        <p:nvSpPr>
          <p:cNvPr id="8" name="Rechteck 1"/>
          <p:cNvSpPr/>
          <p:nvPr/>
        </p:nvSpPr>
        <p:spPr bwMode="auto">
          <a:xfrm>
            <a:off x="4943871" y="4725144"/>
            <a:ext cx="2736304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lvl="2">
              <a:defRPr/>
            </a:pPr>
            <a:fld id="{C6468DEA-1385-45FE-9A1F-2302F42BECE5}" type="slidenum">
              <a:rPr lang="de-DE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188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995145" y="-93814"/>
            <a:ext cx="155133" cy="7048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89" rtl="0"/>
            <a:endParaRPr lang="de-DE" kern="12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569177" y="369473"/>
            <a:ext cx="4171631" cy="3596896"/>
          </a:xfrm>
          <a:prstGeom prst="rect">
            <a:avLst/>
          </a:prstGeom>
          <a:noFill/>
          <a:ln w="8826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rtl="0"/>
            <a:endParaRPr lang="de-DE" kern="120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3"/>
          <a:stretch/>
        </p:blipFill>
        <p:spPr>
          <a:xfrm>
            <a:off x="7140301" y="-59173"/>
            <a:ext cx="1152042" cy="515439"/>
          </a:xfrm>
          <a:prstGeom prst="rect">
            <a:avLst/>
          </a:prstGeom>
        </p:spPr>
      </p:pic>
      <p:sp>
        <p:nvSpPr>
          <p:cNvPr id="61" name="AutoShape 28" descr="Jobs bei Georg-August-Universität Göttingen"/>
          <p:cNvSpPr>
            <a:spLocks noChangeAspect="1" noChangeArrowheads="1"/>
          </p:cNvSpPr>
          <p:nvPr/>
        </p:nvSpPr>
        <p:spPr bwMode="auto">
          <a:xfrm>
            <a:off x="11869850" y="1487105"/>
            <a:ext cx="322561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769" tIns="48384" rIns="96769" bIns="48384" numCol="1" anchor="t" anchorCtr="0" compatLnSpc="1">
            <a:prstTxWarp prst="textNoShape">
              <a:avLst/>
            </a:prstTxWarp>
          </a:bodyPr>
          <a:lstStyle/>
          <a:p>
            <a:pPr defTabSz="914378" rtl="0"/>
            <a:endParaRPr lang="de-DE" kern="120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pic>
        <p:nvPicPr>
          <p:cNvPr id="91" name="Grafik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480" y="4015462"/>
            <a:ext cx="1043755" cy="376623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569" y="38274"/>
            <a:ext cx="1819067" cy="350415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0403" y="-15049"/>
            <a:ext cx="712448" cy="504316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993" y="4063594"/>
            <a:ext cx="1810195" cy="232308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8554" y="-81419"/>
            <a:ext cx="1142935" cy="571467"/>
          </a:xfrm>
          <a:prstGeom prst="rect">
            <a:avLst/>
          </a:prstGeom>
        </p:spPr>
      </p:pic>
      <p:pic>
        <p:nvPicPr>
          <p:cNvPr id="97" name="Grafik 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2493" y="-40372"/>
            <a:ext cx="815090" cy="5192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0"/>
          <a:srcRect l="8858" r="31482"/>
          <a:stretch/>
        </p:blipFill>
        <p:spPr>
          <a:xfrm>
            <a:off x="7918803" y="493591"/>
            <a:ext cx="3472478" cy="347277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8386660" y="3507193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rtl="0"/>
            <a:r>
              <a:rPr lang="en-CA" b="1" kern="1200" dirty="0">
                <a:solidFill>
                  <a:srgbClr val="499F9D"/>
                </a:solidFill>
                <a:latin typeface="Arial Narrow"/>
                <a:ea typeface="ＭＳ Ｐゴシック"/>
                <a:cs typeface="+mn-cs"/>
              </a:rPr>
              <a:t>National/ European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1"/>
          <a:srcRect t="29883" b="29389"/>
          <a:stretch/>
        </p:blipFill>
        <p:spPr>
          <a:xfrm>
            <a:off x="7072712" y="1292362"/>
            <a:ext cx="1026349" cy="417246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4851" y="913727"/>
            <a:ext cx="1038606" cy="328622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83" y="3438673"/>
            <a:ext cx="969403" cy="564124"/>
          </a:xfrm>
          <a:prstGeom prst="rect">
            <a:avLst/>
          </a:prstGeom>
        </p:spPr>
      </p:pic>
      <p:pic>
        <p:nvPicPr>
          <p:cNvPr id="102" name="Grafik 10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97" y="3043218"/>
            <a:ext cx="1309609" cy="432071"/>
          </a:xfrm>
          <a:prstGeom prst="rect">
            <a:avLst/>
          </a:prstGeom>
        </p:spPr>
      </p:pic>
      <p:pic>
        <p:nvPicPr>
          <p:cNvPr id="57" name="Picture 16" descr="About us | Alzheimer Europe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7" t="29970" r="33039" b="7950"/>
          <a:stretch/>
        </p:blipFill>
        <p:spPr bwMode="auto">
          <a:xfrm>
            <a:off x="6995275" y="1557925"/>
            <a:ext cx="1181223" cy="5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Grafik 9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0876" y="460657"/>
            <a:ext cx="1266403" cy="355429"/>
          </a:xfrm>
          <a:prstGeom prst="rect">
            <a:avLst/>
          </a:prstGeom>
        </p:spPr>
      </p:pic>
      <p:pic>
        <p:nvPicPr>
          <p:cNvPr id="103" name="Grafik 10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18" y="862439"/>
            <a:ext cx="1330527" cy="292272"/>
          </a:xfrm>
          <a:prstGeom prst="rect">
            <a:avLst/>
          </a:prstGeom>
        </p:spPr>
      </p:pic>
      <p:pic>
        <p:nvPicPr>
          <p:cNvPr id="101" name="Grafik 100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923" y="1222150"/>
            <a:ext cx="1238037" cy="583051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6947" y="1832085"/>
            <a:ext cx="1269082" cy="567915"/>
          </a:xfrm>
          <a:prstGeom prst="rect">
            <a:avLst/>
          </a:prstGeom>
        </p:spPr>
      </p:pic>
      <p:pic>
        <p:nvPicPr>
          <p:cNvPr id="105" name="Grafik 104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578" b="23754"/>
          <a:stretch/>
        </p:blipFill>
        <p:spPr>
          <a:xfrm>
            <a:off x="10937542" y="2366498"/>
            <a:ext cx="1257006" cy="390979"/>
          </a:xfrm>
          <a:prstGeom prst="rect">
            <a:avLst/>
          </a:prstGeom>
        </p:spPr>
      </p:pic>
      <p:pic>
        <p:nvPicPr>
          <p:cNvPr id="106" name="Grafik 105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lum bright="70000" contrast="-70000"/>
          </a:blip>
          <a:srcRect t="25261" b="24161"/>
          <a:stretch/>
        </p:blipFill>
        <p:spPr>
          <a:xfrm>
            <a:off x="7127652" y="4395016"/>
            <a:ext cx="5085419" cy="2572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7" name="Picture 4" descr="https://encrypted-tbn0.gstatic.com/images?q=tbn:ANd9GcSx6DcA2mscpp7e8gxoAN8O6XmPGgW6fijr7Q&amp;s"/>
          <p:cNvPicPr>
            <a:picLocks noChangeAspect="1" noChangeArrowheads="1"/>
          </p:cNvPicPr>
          <p:nvPr/>
        </p:nvPicPr>
        <p:blipFill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147" y="6146985"/>
            <a:ext cx="1507137" cy="8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107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765" b="27169"/>
          <a:stretch/>
        </p:blipFill>
        <p:spPr>
          <a:xfrm>
            <a:off x="6858131" y="4572714"/>
            <a:ext cx="1940502" cy="855120"/>
          </a:xfrm>
          <a:prstGeom prst="rect">
            <a:avLst/>
          </a:prstGeom>
        </p:spPr>
      </p:pic>
      <p:sp>
        <p:nvSpPr>
          <p:cNvPr id="109" name="Ellipse 108"/>
          <p:cNvSpPr/>
          <p:nvPr/>
        </p:nvSpPr>
        <p:spPr>
          <a:xfrm>
            <a:off x="11226953" y="6437424"/>
            <a:ext cx="114293" cy="1142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rtl="0"/>
            <a:endParaRPr lang="de-DE" kern="120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10" name="Ellipse 109"/>
          <p:cNvSpPr/>
          <p:nvPr/>
        </p:nvSpPr>
        <p:spPr>
          <a:xfrm>
            <a:off x="8460254" y="5285516"/>
            <a:ext cx="114293" cy="1142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rtl="0"/>
            <a:endParaRPr lang="de-DE" kern="120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5" name="Rechteck 14"/>
          <p:cNvSpPr/>
          <p:nvPr/>
        </p:nvSpPr>
        <p:spPr>
          <a:xfrm rot="16200000">
            <a:off x="3790334" y="2644214"/>
            <a:ext cx="6039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9" rtl="0"/>
            <a:r>
              <a:rPr lang="de-DE" sz="2400" b="1" i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Kooperationspartner aktuell laufender Projekte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4571" y="898122"/>
            <a:ext cx="4149323" cy="914346"/>
          </a:xfrm>
          <a:effectLst/>
        </p:spPr>
        <p:txBody>
          <a:bodyPr/>
          <a:lstStyle/>
          <a:p>
            <a:r>
              <a:rPr lang="en-CA" sz="2400" b="0" i="1" dirty="0"/>
              <a:t>Dank an </a:t>
            </a:r>
            <a:r>
              <a:rPr lang="en-CA" sz="2400" b="0" i="1" dirty="0" err="1"/>
              <a:t>meine</a:t>
            </a:r>
            <a:r>
              <a:rPr lang="en-CA" sz="2400" b="0" i="1" dirty="0"/>
              <a:t> </a:t>
            </a:r>
            <a:r>
              <a:rPr lang="en-CA" sz="2400" b="0" i="1" dirty="0" err="1"/>
              <a:t>Arbeitsgruppe</a:t>
            </a:r>
            <a:r>
              <a:rPr lang="en-CA" sz="2400" b="0" i="1" dirty="0"/>
              <a:t> &amp; 		   </a:t>
            </a:r>
            <a:r>
              <a:rPr lang="en-CA" sz="2400" b="0" i="1" dirty="0" err="1"/>
              <a:t>Kooperationspartner</a:t>
            </a:r>
            <a:r>
              <a:rPr lang="en-CA" sz="2400" b="0" i="1" dirty="0"/>
              <a:t>…</a:t>
            </a:r>
            <a:endParaRPr lang="de-DE" sz="2400" b="0" i="1" dirty="0"/>
          </a:p>
        </p:txBody>
      </p:sp>
      <p:sp>
        <p:nvSpPr>
          <p:cNvPr id="111" name="Textfeld 110"/>
          <p:cNvSpPr txBox="1"/>
          <p:nvPr/>
        </p:nvSpPr>
        <p:spPr>
          <a:xfrm>
            <a:off x="8658548" y="4386749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 rtl="0"/>
            <a:r>
              <a:rPr lang="en-CA" b="1" kern="1200" dirty="0">
                <a:solidFill>
                  <a:srgbClr val="499F9D"/>
                </a:solidFill>
                <a:latin typeface="Arial Narrow"/>
                <a:ea typeface="ＭＳ Ｐゴシック"/>
                <a:cs typeface="+mn-cs"/>
              </a:rPr>
              <a:t>International</a:t>
            </a:r>
          </a:p>
        </p:txBody>
      </p:sp>
      <p:sp>
        <p:nvSpPr>
          <p:cNvPr id="45" name="Ellipse 44"/>
          <p:cNvSpPr/>
          <p:nvPr/>
        </p:nvSpPr>
        <p:spPr>
          <a:xfrm>
            <a:off x="8763205" y="1733362"/>
            <a:ext cx="114293" cy="1142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rtl="0"/>
            <a:endParaRPr lang="de-DE" kern="120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11"/>
          <a:stretch/>
        </p:blipFill>
        <p:spPr>
          <a:xfrm>
            <a:off x="10113109" y="3687786"/>
            <a:ext cx="722691" cy="661214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16368" y="2469083"/>
            <a:ext cx="931930" cy="4659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51955" y="492126"/>
            <a:ext cx="1191053" cy="33012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70196" y="2832355"/>
            <a:ext cx="1340163" cy="893441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52" b="30729"/>
          <a:stretch/>
        </p:blipFill>
        <p:spPr>
          <a:xfrm>
            <a:off x="10563153" y="2576963"/>
            <a:ext cx="1574039" cy="65666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680395" y="3917562"/>
            <a:ext cx="414419" cy="41441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76016" y="4023859"/>
            <a:ext cx="601060" cy="32400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90480" y="2036693"/>
            <a:ext cx="1339881" cy="303082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32"/>
          <a:srcRect t="1" b="40690"/>
          <a:stretch/>
        </p:blipFill>
        <p:spPr>
          <a:xfrm>
            <a:off x="11341246" y="3406912"/>
            <a:ext cx="757890" cy="244006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129302" y="3635634"/>
            <a:ext cx="482379" cy="344097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239896" y="4291357"/>
            <a:ext cx="1060843" cy="1457716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03449" y="4659399"/>
            <a:ext cx="1089673" cy="1089673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175833" y="1637840"/>
            <a:ext cx="1061596" cy="1061596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37"/>
          <a:srcRect l="67889" t="21003" r="7051" b="54069"/>
          <a:stretch/>
        </p:blipFill>
        <p:spPr>
          <a:xfrm>
            <a:off x="3203883" y="2795830"/>
            <a:ext cx="1061596" cy="1407944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38"/>
          <a:srcRect l="24102" t="8577" r="16923" b="29922"/>
          <a:stretch/>
        </p:blipFill>
        <p:spPr>
          <a:xfrm>
            <a:off x="837062" y="4333044"/>
            <a:ext cx="1018373" cy="1416028"/>
          </a:xfrm>
          <a:prstGeom prst="rect">
            <a:avLst/>
          </a:prstGeom>
        </p:spPr>
      </p:pic>
      <p:sp>
        <p:nvSpPr>
          <p:cNvPr id="64" name="Titel 28"/>
          <p:cNvSpPr txBox="1">
            <a:spLocks/>
          </p:cNvSpPr>
          <p:nvPr/>
        </p:nvSpPr>
        <p:spPr>
          <a:xfrm>
            <a:off x="4300739" y="2116041"/>
            <a:ext cx="2023677" cy="489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771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69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698"/>
            <a:r>
              <a:rPr lang="en-CA" sz="1400" i="1" dirty="0">
                <a:solidFill>
                  <a:prstClr val="white"/>
                </a:solidFill>
                <a:latin typeface="Arial Narrow"/>
              </a:rPr>
              <a:t>Von links </a:t>
            </a:r>
            <a:r>
              <a:rPr lang="en-CA" sz="1400" i="1" dirty="0" err="1">
                <a:solidFill>
                  <a:prstClr val="white"/>
                </a:solidFill>
                <a:latin typeface="Arial Narrow"/>
              </a:rPr>
              <a:t>nach</a:t>
            </a:r>
            <a:r>
              <a:rPr lang="en-CA" sz="1400" i="1" dirty="0">
                <a:solidFill>
                  <a:prstClr val="white"/>
                </a:solidFill>
                <a:latin typeface="Arial Narrow"/>
              </a:rPr>
              <a:t> </a:t>
            </a:r>
            <a:r>
              <a:rPr lang="en-CA" sz="1400" i="1" dirty="0" err="1">
                <a:solidFill>
                  <a:prstClr val="white"/>
                </a:solidFill>
                <a:latin typeface="Arial Narrow"/>
              </a:rPr>
              <a:t>rechts</a:t>
            </a:r>
            <a:endParaRPr lang="en-CA" sz="1400" i="1" dirty="0">
              <a:solidFill>
                <a:prstClr val="white"/>
              </a:solidFill>
              <a:latin typeface="Arial Narrow"/>
            </a:endParaRPr>
          </a:p>
          <a:p>
            <a:pPr defTabSz="967698"/>
            <a:r>
              <a:rPr lang="en-CA" sz="1400" b="0" dirty="0">
                <a:solidFill>
                  <a:prstClr val="white"/>
                </a:solidFill>
                <a:latin typeface="Arial Narrow"/>
              </a:rPr>
              <a:t>Bernhard Michalowsky, Mandy </a:t>
            </a:r>
            <a:r>
              <a:rPr lang="en-CA" sz="1400" b="0" dirty="0" err="1">
                <a:solidFill>
                  <a:prstClr val="white"/>
                </a:solidFill>
                <a:latin typeface="Arial Narrow"/>
              </a:rPr>
              <a:t>Freimark</a:t>
            </a:r>
            <a:r>
              <a:rPr lang="en-CA" sz="1400" b="0" dirty="0">
                <a:solidFill>
                  <a:prstClr val="white"/>
                </a:solidFill>
                <a:latin typeface="Arial Narrow"/>
              </a:rPr>
              <a:t>, Audrey Iskandar</a:t>
            </a:r>
          </a:p>
        </p:txBody>
      </p:sp>
      <p:sp>
        <p:nvSpPr>
          <p:cNvPr id="65" name="Titel 28"/>
          <p:cNvSpPr txBox="1">
            <a:spLocks/>
          </p:cNvSpPr>
          <p:nvPr/>
        </p:nvSpPr>
        <p:spPr>
          <a:xfrm>
            <a:off x="4331938" y="3802183"/>
            <a:ext cx="1976266" cy="489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771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69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698"/>
            <a:r>
              <a:rPr lang="en-CA" sz="1400" b="0" dirty="0">
                <a:solidFill>
                  <a:prstClr val="white"/>
                </a:solidFill>
                <a:latin typeface="Arial Narrow"/>
              </a:rPr>
              <a:t>Matthias Lindner, </a:t>
            </a:r>
            <a:r>
              <a:rPr lang="en-CA" sz="1400" b="0" dirty="0" err="1">
                <a:solidFill>
                  <a:prstClr val="white"/>
                </a:solidFill>
                <a:latin typeface="Arial Narrow"/>
              </a:rPr>
              <a:t>Mareike</a:t>
            </a:r>
            <a:r>
              <a:rPr lang="en-CA" sz="1400" b="0" dirty="0">
                <a:solidFill>
                  <a:prstClr val="white"/>
                </a:solidFill>
                <a:latin typeface="Arial Narrow"/>
              </a:rPr>
              <a:t> </a:t>
            </a:r>
            <a:r>
              <a:rPr lang="en-CA" sz="1400" b="0" dirty="0" err="1">
                <a:solidFill>
                  <a:prstClr val="white"/>
                </a:solidFill>
                <a:latin typeface="Arial Narrow"/>
              </a:rPr>
              <a:t>Pillert</a:t>
            </a:r>
            <a:r>
              <a:rPr lang="en-CA" sz="1400" b="0" dirty="0">
                <a:solidFill>
                  <a:prstClr val="white"/>
                </a:solidFill>
                <a:latin typeface="Arial Narrow"/>
              </a:rPr>
              <a:t>, Eva </a:t>
            </a:r>
            <a:r>
              <a:rPr lang="en-CA" sz="1400" b="0" dirty="0" err="1">
                <a:solidFill>
                  <a:prstClr val="white"/>
                </a:solidFill>
                <a:latin typeface="Arial Narrow"/>
              </a:rPr>
              <a:t>Gläser</a:t>
            </a:r>
            <a:endParaRPr lang="en-CA" sz="1400" b="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7" name="Titel 28"/>
          <p:cNvSpPr txBox="1">
            <a:spLocks/>
          </p:cNvSpPr>
          <p:nvPr/>
        </p:nvSpPr>
        <p:spPr>
          <a:xfrm>
            <a:off x="4355569" y="5290166"/>
            <a:ext cx="2088427" cy="489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771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69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698"/>
            <a:r>
              <a:rPr lang="en-CA" sz="1400" b="0" dirty="0">
                <a:solidFill>
                  <a:prstClr val="white"/>
                </a:solidFill>
                <a:latin typeface="Arial Narrow"/>
              </a:rPr>
              <a:t>Kerstin </a:t>
            </a:r>
            <a:r>
              <a:rPr lang="en-CA" sz="1400" b="0" dirty="0" err="1">
                <a:solidFill>
                  <a:prstClr val="white"/>
                </a:solidFill>
                <a:latin typeface="Arial Narrow"/>
              </a:rPr>
              <a:t>Albuerne</a:t>
            </a:r>
            <a:r>
              <a:rPr lang="en-CA" sz="1400" b="0" dirty="0">
                <a:solidFill>
                  <a:prstClr val="white"/>
                </a:solidFill>
                <a:latin typeface="Arial Narrow"/>
              </a:rPr>
              <a:t>, </a:t>
            </a:r>
            <a:r>
              <a:rPr lang="en-CA" sz="1400" b="0" dirty="0" err="1">
                <a:solidFill>
                  <a:prstClr val="white"/>
                </a:solidFill>
                <a:latin typeface="Arial Narrow"/>
              </a:rPr>
              <a:t>Dorota</a:t>
            </a:r>
            <a:r>
              <a:rPr lang="en-CA" sz="1400" b="0" dirty="0">
                <a:solidFill>
                  <a:prstClr val="white"/>
                </a:solidFill>
                <a:latin typeface="Arial Narrow"/>
              </a:rPr>
              <a:t> </a:t>
            </a:r>
            <a:r>
              <a:rPr lang="en-CA" sz="1400" b="0" dirty="0" err="1">
                <a:solidFill>
                  <a:prstClr val="white"/>
                </a:solidFill>
                <a:latin typeface="Arial Narrow"/>
              </a:rPr>
              <a:t>Sarwinska</a:t>
            </a:r>
            <a:r>
              <a:rPr lang="en-CA" sz="1400" b="0" dirty="0">
                <a:solidFill>
                  <a:prstClr val="white"/>
                </a:solidFill>
                <a:latin typeface="Arial Narrow"/>
              </a:rPr>
              <a:t>, Maresa Buchholz</a:t>
            </a:r>
          </a:p>
        </p:txBody>
      </p:sp>
      <p:pic>
        <p:nvPicPr>
          <p:cNvPr id="69" name="Grafik 6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24572" y="2734133"/>
            <a:ext cx="1014172" cy="1477748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 rotWithShape="1">
          <a:blip r:embed="rId40"/>
          <a:srcRect t="5037" b="9074"/>
          <a:stretch/>
        </p:blipFill>
        <p:spPr>
          <a:xfrm>
            <a:off x="1994820" y="1637841"/>
            <a:ext cx="1089673" cy="1403867"/>
          </a:xfrm>
          <a:prstGeom prst="rect">
            <a:avLst/>
          </a:prstGeom>
        </p:spPr>
      </p:pic>
      <p:pic>
        <p:nvPicPr>
          <p:cNvPr id="71" name="Grafik 70"/>
          <p:cNvPicPr>
            <a:picLocks noChangeAspect="1"/>
          </p:cNvPicPr>
          <p:nvPr/>
        </p:nvPicPr>
        <p:blipFill rotWithShape="1">
          <a:blip r:embed="rId41"/>
          <a:srcRect l="19469" t="7052" r="25183" b="20919"/>
          <a:stretch/>
        </p:blipFill>
        <p:spPr>
          <a:xfrm>
            <a:off x="1994820" y="3154944"/>
            <a:ext cx="1089673" cy="1418069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 rotWithShape="1">
          <a:blip r:embed="rId42"/>
          <a:srcRect l="15845" t="3196" r="17438" b="32081"/>
          <a:stretch/>
        </p:blipFill>
        <p:spPr>
          <a:xfrm>
            <a:off x="799869" y="1280498"/>
            <a:ext cx="1046025" cy="137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" name="Titel 9"/>
          <p:cNvSpPr txBox="1">
            <a:spLocks/>
          </p:cNvSpPr>
          <p:nvPr/>
        </p:nvSpPr>
        <p:spPr>
          <a:xfrm>
            <a:off x="152022" y="166045"/>
            <a:ext cx="6583060" cy="589222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 algn="l" defTabSz="96771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69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67698">
              <a:spcBef>
                <a:spcPts val="1200"/>
              </a:spcBef>
              <a:spcAft>
                <a:spcPts val="1800"/>
              </a:spcAft>
            </a:pPr>
            <a:r>
              <a:rPr lang="en-US" sz="4400" dirty="0" err="1">
                <a:solidFill>
                  <a:prstClr val="white"/>
                </a:solidFill>
                <a:latin typeface="Arial Narrow"/>
              </a:rPr>
              <a:t>Vielen</a:t>
            </a:r>
            <a:r>
              <a:rPr lang="en-US" sz="4400" dirty="0">
                <a:solidFill>
                  <a:prstClr val="white"/>
                </a:solidFill>
                <a:latin typeface="Arial Narrow"/>
              </a:rPr>
              <a:t> Dank!</a:t>
            </a:r>
            <a:endParaRPr lang="de-DE" sz="1800" b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26519" y="6175818"/>
            <a:ext cx="7008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89" rtl="0"/>
            <a:r>
              <a:rPr lang="en-US" sz="2800" b="1" i="1" kern="1200" dirty="0" err="1">
                <a:solidFill>
                  <a:srgbClr val="F58F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Kontakt</a:t>
            </a:r>
            <a:r>
              <a:rPr lang="en-US" sz="2800" b="1" i="1" kern="1200" dirty="0">
                <a:solidFill>
                  <a:srgbClr val="F58F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800" i="1" kern="1200" dirty="0">
                <a:solidFill>
                  <a:srgbClr val="F58F0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Bernhard.Michalowsky@dzne.de</a:t>
            </a:r>
            <a:endParaRPr lang="de-DE" sz="2800" i="1" kern="1200" dirty="0">
              <a:solidFill>
                <a:prstClr val="black"/>
              </a:solidFill>
              <a:latin typeface="Arial Narrow"/>
              <a:ea typeface="+mn-ea"/>
              <a:cs typeface="+mn-cs"/>
            </a:endParaRPr>
          </a:p>
        </p:txBody>
      </p:sp>
      <p:pic>
        <p:nvPicPr>
          <p:cNvPr id="62" name="Grafik 61"/>
          <p:cNvPicPr>
            <a:picLocks noChangeAspect="1"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4483" y="288351"/>
            <a:ext cx="1326970" cy="97134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219512" y="993855"/>
            <a:ext cx="921189" cy="67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356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idx="4294967295"/>
          </p:nvPr>
        </p:nvSpPr>
        <p:spPr bwMode="auto">
          <a:xfrm>
            <a:off x="479376" y="1844824"/>
            <a:ext cx="11161240" cy="908050"/>
          </a:xfrm>
          <a:prstGeom prst="rect">
            <a:avLst/>
          </a:prstGeom>
          <a:noFill/>
        </p:spPr>
        <p:txBody>
          <a:bodyPr/>
          <a:lstStyle/>
          <a:p>
            <a:pPr marL="0" algn="ctr">
              <a:buNone/>
              <a:defRPr/>
            </a:pPr>
            <a:r>
              <a:rPr lang="de-DE" sz="2800" b="1"/>
              <a:t>Kosten der Versorgung von Menschen mit Demenz</a:t>
            </a:r>
          </a:p>
        </p:txBody>
      </p:sp>
      <p:sp>
        <p:nvSpPr>
          <p:cNvPr id="9" name="AutoShape 2" descr="data:image/png;base64,iVBORw0KGgoAAAANSUhEUgAAAI0AAACNCAYAAACKXvmlAAAPk0lEQVR4Xu2dCbAdRRWGv565gQQXDCBgDCpI0OASQSKuoCIKikqpFFggClqKiLigEjcsqhQQlBgWtQBBUClREAQx7oIUssUNCiUiaoIJCrgEEQl5M239787Dm/veu3eW7nvnzutTlaKKN33m9N//Pd3Tfc5pQ5CAQEEETMHnw+MBAQJpAgkKIxBIUxiy0CCQJnCgMAKBNIUhCw0CaQIHCiMQSFMYstAgkCZwoDACgTSFIQsNAmkCBwojMFNJEwHbwawtgU0KozYyDTb8F1gL3AtYV2bPRNJEEO8P9uNgdgI2cwVmDfX8C/g5JEuAW1zZNxNJ80SIvgVmV1cg1lyPPMxXIHmzKztnIGlmLYb0p8AjXIFYfz32Dkh3dGXnDCRN64Vgr3EF4GjosfdAurUrWwNpXCE5vZ4USAD9V3jrXwxoMT4gCaSpCPRAPI3WEX8BbgR7M5g/Z18ws4HHgN0RzCLgecDcih3K0TyQJgdIvR7xThp5lK9CcirwR+DfU1gjL7M5zFoA6UeAVwGtih3r0TyQpiK2Xkmzrv0pn55RYF9kNkTHgzkSeGTFzk3TPJCmIq7eSPNPYAkkZ5UwMILonWA+1fZAriWQpiKivkhjz4b03cD6DgO16F0E0UFgdgAeAHsbpF8HtM7pFHmck8G8y/0iOZCmjqS5HxItbLWGmZBtoXUs2CMALYA7RdPY6ZB+Dvh7xx8WQqw9pG0qdrKreSBNRTx9eBp7GqTv6TBsLsRfAA7sYawWzJdA8g5AU1sm0WfAHFOxk4E0bgH0QZpkF+DX/7czPgj4Uo5zrQ1g358tnCeabwfxqmw/x1HXg6epCKRr0th7IX0S8J/MsBZEp4PRtJRHroDkTcC6Dm+zMjtMzdM+xzOBNDlA6vWIc9KsgnTn9iJ3XDaF+HLg5fkMtbdC+gpgTYen+hGwV772eZ4KpMmDUo9nnJNmNaQHAw9mL90E4mXAbjkN/RMkLwE0JWUSfxt4Tc72OR4LpMkB0iA9TUVz4CZIRJC/dpDmJ4CI5EgCaSoC6drTVDQHzoVEezMTnkrbNH8B8/jKmh9WEEhTEctakWYtJG8EftbRqd0gvqliJ7uaB9JUxLMWpBkDbgBOgGR5xzlVC8ylEO1XsZOBNG4BHDhpNO3cDGzIjhFWgfkWJNcC923ct1in3d8E5rjtc/A0FfEcNGnsHyF9LnBPH8MXQHwe8IKKHZyieSBNRUzrSJpNFkLyeWAP94eVgiuQpimk0Qm49nReD5zZjujzJYE0FZGtg6dpvQzSPcDsAyiVRjHDHiWQpiK4dSBNfAXg+AupFyyBNE0gjT6z5WUGJIE0FYGuhacJpKk4igNuHkhTFfCQLFcVwf7tlcJyOdiOsyWjUIj5/Zu6eiJMTxWRHLSnqWiuk+aBNBVhHAppUrC/AaPovt2BWRU7UbB5IE1BwLofHyhplJ77C0iUCDdxcr0txNrMe63//ZmJvgfSjBJpFPd7OCSXdmVcLoL4EuDJFTuTs3kgTU6gpntsoJ7mTkh0ntSdGKc44u8De1bsTM7mgTQ5gaoFadZA8jLgti5r5kD8veyAsmJ/8jQPpMmDUo9nBuppHgR7DKRfzOrTZHaN26C4mW0rdiZn80CanEDVwtPICFXXPBoSReopq/JxEJ012Jp/gTSjRhrZq0xK5Xk/BEaL3wFXFA2kGUXSVLS5avOZQxodcai4oEq4LgbzfGAHsHPAPNQuT2ZXQHQtjOnrRBmKCtjuI63ngVX0v8fKU/1sGPTf7VpInaXE1PXsaTOIDwGUSP9MQJXFpxOd7awEewWk2jTrLN0xVZunQvRdMNsPeuiG+L4fQKLzLidSR9IsgOgiMKrEUFDsfRC9Bsau7tFQCfongXm/28oMBU0d3OP6UR0CifLLnUidSCNb9oLos2DkXcrK3WCPg1RlzKa7D0CxuQeC3R3Mo3u/yO4C5uk5jdHX0VUbJ/PnbOnlMftXSK8EVDdZtjmROpHm5RB9BYyLIsn3gV0CqQoLVZToU2BUgbOfWLBfg/R9WfnXfs+P7N/rQpqdIPpmRQ/TPQhjYPaDsR8UqLQ5xUDmJs13ITkMuHtk2ZDT8JqQJj4NOMrDGuMqSLSY/ltOPMqQRlPg8iyJv/uMqfxra9yyDqRRccIVnja89Gl+GCQXlh+Dnp5GhLkMkrc3fUrqxG/YpDEQK2xAsSW+RPVfFPhU8pKsnqS5BpK3dFX19NWP2ugdNmnmQXQrGI/ZhdrwS/T1s7Ic6tOSRlOS6gbfUU7v6LYaMmnGU1I1dXi+EnC89Pwnyw3TlKS5Oqsrc1c5naPdasikiY7NSrt7TkvlO5C8utxQTSLN9ZC8Dbi1nL7RbzVk0rROacebjN+B5FF0fU6qiuIlZCPS/AySw2filFSjhXBrGdijS4xkwSbmdhjTJaclZII09peQvgH4UwkljWri+RfeD6vWJ8Fqt9W3HddBolPyEiLSKFk/1cbdL0soaFwT34PVB7Dx62q0sec7TEEVNN9abvTi10GiEvadl2WUU9WQVkMmzXhsy4/d15ibNDoHQHJxQ8Zs6N0YMmlUkDDSHY/Orv+dAtF/QKK7C6a6FnDoAzCKBgybNCox90EwJ3sE7+xsm9/jK2aW6hqQRuuZ6NdgnuYB+rsgUZnVX3nQPWNV1oE0SmnW1TUK1XyUw5GwYE6HsSXAfx3qnQfxrmC3yw5ZFYJxDyRKiNOGX+d1hA5fWx9VNSGNrruJzgCjnVZHYldC+pzJBZ5Lq98b4g9mWZHawZ64mF0KdRiqyhC6SeWrWazyvaXfVPOGdSGNYJoL5jyI9q14FpW0KzQkOtdSoloVmQ2tPcHqqkEFZus+7RxitQGoOyovcmBDjvcN9pE6kUY9fwxES8Bol7hsqXfFt3wIuL0ilAaij4HRSfZjS+gSeXWwqfBPlblvjNSNNAI2ahdktqeC0a2xeQoAaWpQ6spnID01X/5TzzHUdKnU2UOrj7RZCWOq5NmYqL46kmZinLaC6I1glCy/CIz2WjbtGMQE7Bowt7ST5sanAi1GSwZbPaxZhPkAmOMqTpOdfLshC6VoxLlVnUkj0GXfI4CtYNaWWZag8qDXQ7QGNvwjC7NU8aCqZJkY5D1g/DpA14FhF2dRfhMXpFZ3YkPSUHfSDBoWFRvSVYAlDzd7miuCHwqJ8pBGWgJpNhq+WGuY8z2O6EXZNOXKK3o0dXrVgTT/xyaGWIenHkua2fshVTKgy83GgROnTqSRLXPbRX9aW0O6MEuH3R7sE4EtwGh9Mxus1gX/bO/Eshrsn8HcBuYPMKZNNeU56b9FftELIVoORu/yKOPZCz69mUfb26rrQJpNofUSSPcCswjsDmDmldyn0S9Ywd6rQDvC5lpIVAzgzv5Ixrrm+AJg8/7PVnqiQrxypfc6azxM0mwDka4WPhqMz4GSt7kOWJpVTlAC3RQSK+FN51+eA8Ls3ZBq/2lkZdCkUeHlFwLa4leCXNld35KAj5cwOwvST09WEB2VRRH6xmQ9JLNLdqAWzXwDNNHJR0OkufzNYBY4Ps0uCqTihVXbt6tqVnRk+1Q87/lS0dc+/Py/IelT3qS07oE09Eka6dZG3GKIljmuCFEFnBWQvHRyJF98MHC2f+9XJZ2mSrfdtfVImtaLwaoSxOtqsuDOULO/hVQn6as3hrG1R1bb10V9nB4jZJbCmKpwjaz4IM3m0DoerH65qpXn4x0VALd3Qqo11cQFFxO6toToGjALKyjP0TRRla9bcjxY20dcD+hjIToTjAYlZ+zJwLF5ILvkQgecXRJ9AcwR/iyyt0L6jIL7R/7MKanZJWkUf3IamHcO7kqakr3GnJKFgXbXoVOtHH2e+9gCUAFq1QI8qazVdWnnkjSLM8B9J/M7wM7eAulu7Qrik7zNcWCOd/CSLhX2Nki1gVg1OMy9aQU1OiRNtBTMewu+f1iPW0i0T6T7sbtFe0maul7kcD2mKfG9kJwz6lOTwHJImlgFEfceFguKv9feDuliQLE4nSJMtE1wGZjHFdc7qYWmpQ9DusxBRKEDc6qrcEkafY3I5Y+Q2GMhPWWaX78qjv4QjFJVyuKkq3tOhPTE9qUazZCyYEzR+3gUSaN1xoE9Ar93hvgTwP4FQz8ViqqycGdC8uWp106jS6AZTprxKt6XZ+ku01X0VrjGsyFWzLAi+vos9FVqfzzAXWXhdNZVJDxjJJg000mjQRoDq0FWnZxeA6x9p6dBdBAYrd2U1iICKZNzPaQqeqQFtMI5pzlJHwlO9DVyJpNGVSSuAXs1pLrKR9OrcpXyiAikQ0edVuvgU4vpxqxZ+gEwE0mjz9/zIfksoMi/+11eNtEP8Cb8faaQRusVJatdCckZwO+bMHjD6sNMIM3fwJ4N6Teyqg5Fr7ARRvOgtQDsfLAKRd0CojlgNwX7YFZkQDHLd4FZ23HTXd7pbljjX+q9TSaNFrWKxz0yu3+pyFeM1iza4NNJ/b5ZsLmw0v+fwKwTO+nu+qewTqMLPVTGX4tjkasR0kTSaI/kd+0ovESB4nkGS+m+O0Gswkp7g1WQ+xMqbOp1kcM+AOZ6sD+BaAWMqTS+ypKM5OK5gaSxF2Q7sMrr7idKiXl1VlRJdYZFFM8l99EFZqvB/ArMBdnViSNFniaR5qFsv+VjOfZbHpVVplBZE8UsD0s0pf0Cko9mVwbKKxaZRodid1NIozOepZBqy7/Xr3Y+RPuDUZD7ru6mn8pjpwXzcuC8LNe71iXYHJJGa4JZA77ZfmKwNgh0rRG0hT+VKOX2ALAfzTxLZ8mSyiPuSIE8jOzXhR2KHqxtPRuXpHGEnVM1+tp5PIzf9qJkuDwFkpwaUFKZCPMeSL5XxyOJJpNGfdsHohPAPKvk4A2z2Tqw52b3VKlMSW2kyaTZHqIbwWxVG7SLG6KNyHMgUURkbSpNNJU0m0GsxP8RCwqbklXrwBwAYz8szjk/LZpKmv0gnir+1w+K/rVeCIl2p2shDSVNdDIYFYpuiKggZTq/Lp1pKGliHR+odH5TZAMkvneqc2PVVNJ8HVDsb4Mkqc1Y1cYQt6MbB9K4BXQjbYE0HsF1qzp4Grd4TtIWPI1PgIOn8YmuU93B0ziFc7Ky4Gl8Ahw8jU90neoOnsYpnMHTeIazS33wNIPFu8LbgqepAF6epmFNkwelss8ET1MWuYG3C57GM+TB0/gEuKGeprUUeKVP4Aave+wpg3/n1G9sKGnqAm8z7Qikaea4eu1VII1XeJupPJCmmePqtVeBNF7hbabyQJpmjqvXXgXSeIW3mcoDaZo5rl57FUjjFd5mKg+kaea4eu1VII1XeJupPJCmmePqtVf/A5vSFMpbOscgAAAAAElFTkSuQmCC"/>
          <p:cNvSpPr>
            <a:spLocks noChangeAspect="1" noChangeArrowheads="1"/>
          </p:cNvSpPr>
          <p:nvPr/>
        </p:nvSpPr>
        <p:spPr bwMode="auto">
          <a:xfrm>
            <a:off x="155575" y="-639763"/>
            <a:ext cx="1343025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" name="AutoShape 4" descr="data:image/png;base64,iVBORw0KGgoAAAANSUhEUgAAAI0AAACNCAYAAACKXvmlAAAPk0lEQVR4Xu2dCbAdRRWGv565gQQXDCBgDCpI0OASQSKuoCIKikqpFFggClqKiLigEjcsqhQQlBgWtQBBUClREAQx7oIUssUNCiUiaoIJCrgEEQl5M239787Dm/veu3eW7nvnzutTlaKKN33m9N//Pd3Tfc5pQ5CAQEEETMHnw+MBAQJpAgkKIxBIUxiy0CCQJnCgMAKBNIUhCw0CaQIHCiMQSFMYstAgkCZwoDACgTSFIQsNAmkCBwojMFNJEwHbwawtgU0KozYyDTb8F1gL3AtYV2bPRNJEEO8P9uNgdgI2cwVmDfX8C/g5JEuAW1zZNxNJ80SIvgVmV1cg1lyPPMxXIHmzKztnIGlmLYb0p8AjXIFYfz32Dkh3dGXnDCRN64Vgr3EF4GjosfdAurUrWwNpXCE5vZ4USAD9V3jrXwxoMT4gCaSpCPRAPI3WEX8BbgR7M5g/Z18ws4HHgN0RzCLgecDcih3K0TyQJgdIvR7xThp5lK9CcirwR+DfU1gjL7M5zFoA6UeAVwGtih3r0TyQpiK2Xkmzrv0pn55RYF9kNkTHgzkSeGTFzk3TPJCmIq7eSPNPYAkkZ5UwMILonWA+1fZAriWQpiKivkhjz4b03cD6DgO16F0E0UFgdgAeAHsbpF8HtM7pFHmck8G8y/0iOZCmjqS5HxItbLWGmZBtoXUs2CMALYA7RdPY6ZB+Dvh7xx8WQqw9pG0qdrKreSBNRTx9eBp7GqTv6TBsLsRfAA7sYawWzJdA8g5AU1sm0WfAHFOxk4E0bgH0QZpkF+DX/7czPgj4Uo5zrQ1g358tnCeabwfxqmw/x1HXg6epCKRr0th7IX0S8J/MsBZEp4PRtJRHroDkTcC6Dm+zMjtMzdM+xzOBNDlA6vWIc9KsgnTn9iJ3XDaF+HLg5fkMtbdC+gpgTYen+hGwV772eZ4KpMmDUo9nnJNmNaQHAw9mL90E4mXAbjkN/RMkLwE0JWUSfxt4Tc72OR4LpMkB0iA9TUVz4CZIRJC/dpDmJ4CI5EgCaSoC6drTVDQHzoVEezMTnkrbNH8B8/jKmh9WEEhTEctakWYtJG8EftbRqd0gvqliJ7uaB9JUxLMWpBkDbgBOgGR5xzlVC8ylEO1XsZOBNG4BHDhpNO3cDGzIjhFWgfkWJNcC923ct1in3d8E5rjtc/A0FfEcNGnsHyF9LnBPH8MXQHwe8IKKHZyieSBNRUzrSJpNFkLyeWAP94eVgiuQpimk0Qm49nReD5zZjujzJYE0FZGtg6dpvQzSPcDsAyiVRjHDHiWQpiK4dSBNfAXg+AupFyyBNE0gjT6z5WUGJIE0FYGuhacJpKk4igNuHkhTFfCQLFcVwf7tlcJyOdiOsyWjUIj5/Zu6eiJMTxWRHLSnqWiuk+aBNBVhHAppUrC/AaPovt2BWRU7UbB5IE1BwLofHyhplJ77C0iUCDdxcr0txNrMe63//ZmJvgfSjBJpFPd7OCSXdmVcLoL4EuDJFTuTs3kgTU6gpntsoJ7mTkh0ntSdGKc44u8De1bsTM7mgTQ5gaoFadZA8jLgti5r5kD8veyAsmJ/8jQPpMmDUo9nBuppHgR7DKRfzOrTZHaN26C4mW0rdiZn80CanEDVwtPICFXXPBoSReopq/JxEJ012Jp/gTSjRhrZq0xK5Xk/BEaL3wFXFA2kGUXSVLS5avOZQxodcai4oEq4LgbzfGAHsHPAPNQuT2ZXQHQtjOnrRBmKCtjuI63ngVX0v8fKU/1sGPTf7VpInaXE1PXsaTOIDwGUSP9MQJXFpxOd7awEewWk2jTrLN0xVZunQvRdMNsPeuiG+L4fQKLzLidSR9IsgOgiMKrEUFDsfRC9Bsau7tFQCfongXm/28oMBU0d3OP6UR0CifLLnUidSCNb9oLos2DkXcrK3WCPg1RlzKa7D0CxuQeC3R3Mo3u/yO4C5uk5jdHX0VUbJ/PnbOnlMftXSK8EVDdZtjmROpHm5RB9BYyLIsn3gV0CqQoLVZToU2BUgbOfWLBfg/R9WfnXfs+P7N/rQpqdIPpmRQ/TPQhjYPaDsR8UqLQ5xUDmJs13ITkMuHtk2ZDT8JqQJj4NOMrDGuMqSLSY/ltOPMqQRlPg8iyJv/uMqfxra9yyDqRRccIVnja89Gl+GCQXlh+Dnp5GhLkMkrc3fUrqxG/YpDEQK2xAsSW+RPVfFPhU8pKsnqS5BpK3dFX19NWP2ugdNmnmQXQrGI/ZhdrwS/T1s7Ic6tOSRlOS6gbfUU7v6LYaMmnGU1I1dXi+EnC89Pwnyw3TlKS5Oqsrc1c5naPdasikiY7NSrt7TkvlO5C8utxQTSLN9ZC8Dbi1nL7RbzVk0rROacebjN+B5FF0fU6qiuIlZCPS/AySw2filFSjhXBrGdijS4xkwSbmdhjTJaclZII09peQvgH4UwkljWri+RfeD6vWJ8Fqt9W3HddBolPyEiLSKFk/1cbdL0soaFwT34PVB7Dx62q0sec7TEEVNN9abvTi10GiEvadl2WUU9WQVkMmzXhsy4/d15ibNDoHQHJxQ8Zs6N0YMmlUkDDSHY/Orv+dAtF/QKK7C6a6FnDoAzCKBgybNCox90EwJ3sE7+xsm9/jK2aW6hqQRuuZ6NdgnuYB+rsgUZnVX3nQPWNV1oE0SmnW1TUK1XyUw5GwYE6HsSXAfx3qnQfxrmC3yw5ZFYJxDyRKiNOGX+d1hA5fWx9VNSGNrruJzgCjnVZHYldC+pzJBZ5Lq98b4g9mWZHawZ64mF0KdRiqyhC6SeWrWazyvaXfVPOGdSGNYJoL5jyI9q14FpW0KzQkOtdSoloVmQ2tPcHqqkEFZus+7RxitQGoOyovcmBDjvcN9pE6kUY9fwxES8Bol7hsqXfFt3wIuL0ilAaij4HRSfZjS+gSeXWwqfBPlblvjNSNNAI2ahdktqeC0a2xeQoAaWpQ6spnID01X/5TzzHUdKnU2UOrj7RZCWOq5NmYqL46kmZinLaC6I1glCy/CIz2WjbtGMQE7Bowt7ST5sanAi1GSwZbPaxZhPkAmOMqTpOdfLshC6VoxLlVnUkj0GXfI4CtYNaWWZag8qDXQ7QGNvwjC7NU8aCqZJkY5D1g/DpA14FhF2dRfhMXpFZ3YkPSUHfSDBoWFRvSVYAlDzd7miuCHwqJ8pBGWgJpNhq+WGuY8z2O6EXZNOXKK3o0dXrVgTT/xyaGWIenHkua2fshVTKgy83GgROnTqSRLXPbRX9aW0O6MEuH3R7sE4EtwGh9Mxus1gX/bO/Eshrsn8HcBuYPMKZNNeU56b9FftELIVoORu/yKOPZCz69mUfb26rrQJpNofUSSPcCswjsDmDmldyn0S9Ywd6rQDvC5lpIVAzgzv5Ixrrm+AJg8/7PVnqiQrxypfc6azxM0mwDka4WPhqMz4GSt7kOWJpVTlAC3RQSK+FN51+eA8Ls3ZBq/2lkZdCkUeHlFwLa4leCXNld35KAj5cwOwvST09WEB2VRRH6xmQ9JLNLdqAWzXwDNNHJR0OkufzNYBY4Ps0uCqTihVXbt6tqVnRk+1Q87/lS0dc+/Py/IelT3qS07oE09Eka6dZG3GKIljmuCFEFnBWQvHRyJF98MHC2f+9XJZ2mSrfdtfVImtaLwaoSxOtqsuDOULO/hVQn6as3hrG1R1bb10V9nB4jZJbCmKpwjaz4IM3m0DoerH65qpXn4x0VALd3Qqo11cQFFxO6toToGjALKyjP0TRRla9bcjxY20dcD+hjIToTjAYlZ+zJwLF5ILvkQgecXRJ9AcwR/iyyt0L6jIL7R/7MKanZJWkUf3IamHcO7kqakr3GnJKFgXbXoVOtHH2e+9gCUAFq1QI8qazVdWnnkjSLM8B9J/M7wM7eAulu7Qrik7zNcWCOd/CSLhX2Nki1gVg1OMy9aQU1OiRNtBTMewu+f1iPW0i0T6T7sbtFe0maul7kcD2mKfG9kJwz6lOTwHJImlgFEfceFguKv9feDuliQLE4nSJMtE1wGZjHFdc7qYWmpQ9DusxBRKEDc6qrcEkafY3I5Y+Q2GMhPWWaX78qjv4QjFJVyuKkq3tOhPTE9qUazZCyYEzR+3gUSaN1xoE9Ar93hvgTwP4FQz8ViqqycGdC8uWp106jS6AZTprxKt6XZ+ku01X0VrjGsyFWzLAi+vos9FVqfzzAXWXhdNZVJDxjJJg000mjQRoDq0FWnZxeA6x9p6dBdBAYrd2U1iICKZNzPaQqeqQFtMI5pzlJHwlO9DVyJpNGVSSuAXs1pLrKR9OrcpXyiAikQ0edVuvgU4vpxqxZ+gEwE0mjz9/zIfksoMi/+11eNtEP8Cb8faaQRusVJatdCckZwO+bMHjD6sNMIM3fwJ4N6Teyqg5Fr7ARRvOgtQDsfLAKRd0CojlgNwX7YFZkQDHLd4FZ23HTXd7pbljjX+q9TSaNFrWKxz0yu3+pyFeM1iza4NNJ/b5ZsLmw0v+fwKwTO+nu+qewTqMLPVTGX4tjkasR0kTSaI/kd+0ovESB4nkGS+m+O0Gswkp7g1WQ+xMqbOp1kcM+AOZ6sD+BaAWMqTS+ypKM5OK5gaSxF2Q7sMrr7idKiXl1VlRJdYZFFM8l99EFZqvB/ArMBdnViSNFniaR5qFsv+VjOfZbHpVVplBZE8UsD0s0pf0Cko9mVwbKKxaZRodid1NIozOepZBqy7/Xr3Y+RPuDUZD7ru6mn8pjpwXzcuC8LNe71iXYHJJGa4JZA77ZfmKwNgh0rRG0hT+VKOX2ALAfzTxLZ8mSyiPuSIE8jOzXhR2KHqxtPRuXpHGEnVM1+tp5PIzf9qJkuDwFkpwaUFKZCPMeSL5XxyOJJpNGfdsHohPAPKvk4A2z2Tqw52b3VKlMSW2kyaTZHqIbwWxVG7SLG6KNyHMgUURkbSpNNJU0m0GsxP8RCwqbklXrwBwAYz8szjk/LZpKmv0gnir+1w+K/rVeCIl2p2shDSVNdDIYFYpuiKggZTq/Lp1pKGliHR+odH5TZAMkvneqc2PVVNJ8HVDsb4Mkqc1Y1cYQt6MbB9K4BXQjbYE0HsF1qzp4Grd4TtIWPI1PgIOn8YmuU93B0ziFc7Ky4Gl8Ahw8jU90neoOnsYpnMHTeIazS33wNIPFu8LbgqepAF6epmFNkwelss8ET1MWuYG3C57GM+TB0/gEuKGeprUUeKVP4Aave+wpg3/n1G9sKGnqAm8z7Qikaea4eu1VII1XeJupPJCmmePqtVeBNF7hbabyQJpmjqvXXgXSeIW3mcoDaZo5rl57FUjjFd5mKg+kaea4eu1VII1XeJupPJCmmePqtVf/A5vSFMpbOscgAAAAAElFTkSuQmCC"/>
          <p:cNvSpPr>
            <a:spLocks noChangeAspect="1" noChangeArrowheads="1"/>
          </p:cNvSpPr>
          <p:nvPr/>
        </p:nvSpPr>
        <p:spPr bwMode="auto">
          <a:xfrm>
            <a:off x="307975" y="-487363"/>
            <a:ext cx="1343025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lvl="2">
              <a:defRPr/>
            </a:pPr>
            <a:fld id="{C6468DEA-1385-45FE-9A1F-2302F42BECE5}" type="slidenum">
              <a:rPr lang="de-DE"/>
              <a:t>32</a:t>
            </a:fld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557883" y="2760565"/>
            <a:ext cx="11161240" cy="2595982"/>
            <a:chOff x="641393" y="2341737"/>
            <a:chExt cx="11071231" cy="2743447"/>
          </a:xfrm>
        </p:grpSpPr>
        <p:sp>
          <p:nvSpPr>
            <p:cNvPr id="14" name="Rechteck 4"/>
            <p:cNvSpPr/>
            <p:nvPr/>
          </p:nvSpPr>
          <p:spPr bwMode="auto">
            <a:xfrm>
              <a:off x="641393" y="2341737"/>
              <a:ext cx="11071231" cy="274344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algn="ctr">
                <a:defRPr/>
              </a:pPr>
              <a:endParaRPr lang="de-DE" sz="3200" b="1">
                <a:solidFill>
                  <a:schemeClr val="bg1"/>
                </a:solidFill>
              </a:endParaRPr>
            </a:p>
          </p:txBody>
        </p:sp>
        <p:sp>
          <p:nvSpPr>
            <p:cNvPr id="15" name="Rechteck 2"/>
            <p:cNvSpPr/>
            <p:nvPr/>
          </p:nvSpPr>
          <p:spPr bwMode="auto">
            <a:xfrm>
              <a:off x="924104" y="2655097"/>
              <a:ext cx="10505813" cy="2130756"/>
            </a:xfrm>
            <a:prstGeom prst="rect">
              <a:avLst/>
            </a:prstGeom>
            <a:solidFill>
              <a:srgbClr val="F4FBFE"/>
            </a:solidFill>
            <a:ln w="381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32000" rtlCol="0" anchor="t"/>
            <a:lstStyle/>
            <a:p>
              <a:pPr lvl="0" algn="ctr">
                <a:defRPr/>
              </a:pPr>
              <a:endParaRPr lang="de-DE" sz="100" b="1">
                <a:solidFill>
                  <a:schemeClr val="tx1"/>
                </a:solidFill>
              </a:endParaRPr>
            </a:p>
            <a:p>
              <a:pPr lvl="0">
                <a:lnSpc>
                  <a:spcPct val="150000"/>
                </a:lnSpc>
                <a:defRPr/>
              </a:pPr>
              <a:endParaRPr lang="en-US" i="1" dirty="0">
                <a:solidFill>
                  <a:srgbClr val="151E46"/>
                </a:solidFill>
                <a:latin typeface="open sans"/>
              </a:endParaRPr>
            </a:p>
          </p:txBody>
        </p:sp>
      </p:grpSp>
      <p:pic>
        <p:nvPicPr>
          <p:cNvPr id="13" name="Grafik 11" descr="Fragen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9487" y="3228492"/>
            <a:ext cx="1660129" cy="166012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415480" y="3744003"/>
            <a:ext cx="10776520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de-DE" sz="2400">
                <a:solidFill>
                  <a:schemeClr val="tx1"/>
                </a:solidFill>
              </a:rPr>
              <a:t>Ihre Fragen an Priv.-Doz. Dr. Dr. Bernhard Michalowsky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71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idx="4294967295"/>
          </p:nvPr>
        </p:nvSpPr>
        <p:spPr bwMode="auto">
          <a:xfrm>
            <a:off x="1218959" y="963201"/>
            <a:ext cx="10827001" cy="908050"/>
          </a:xfrm>
          <a:prstGeom prst="rect">
            <a:avLst/>
          </a:prstGeom>
          <a:noFill/>
        </p:spPr>
        <p:txBody>
          <a:bodyPr/>
          <a:lstStyle/>
          <a:p>
            <a:pPr marL="0" algn="ctr">
              <a:buNone/>
              <a:defRPr/>
            </a:pPr>
            <a:r>
              <a:rPr lang="de-DE" sz="2100" b="1" dirty="0">
                <a:solidFill>
                  <a:srgbClr val="151E46"/>
                </a:solidFill>
              </a:rPr>
              <a:t>„</a:t>
            </a:r>
            <a:r>
              <a:rPr lang="de-DE" sz="2100" b="1" dirty="0">
                <a:solidFill>
                  <a:srgbClr val="002060"/>
                </a:solidFill>
              </a:rPr>
              <a:t>digitale Demenzprävention–</a:t>
            </a:r>
            <a:r>
              <a:rPr lang="de-DE" sz="2100" b="1" i="1" dirty="0" err="1">
                <a:solidFill>
                  <a:srgbClr val="002060"/>
                </a:solidFill>
              </a:rPr>
              <a:t>digiDEM</a:t>
            </a:r>
            <a:r>
              <a:rPr lang="de-DE" sz="2100" b="1" i="1" dirty="0">
                <a:solidFill>
                  <a:srgbClr val="002060"/>
                </a:solidFill>
              </a:rPr>
              <a:t> Bayern </a:t>
            </a:r>
            <a:r>
              <a:rPr lang="de-DE" sz="2100" b="1" dirty="0">
                <a:solidFill>
                  <a:srgbClr val="002060"/>
                </a:solidFill>
              </a:rPr>
              <a:t>Präventionscoach“</a:t>
            </a:r>
          </a:p>
        </p:txBody>
      </p:sp>
      <p:sp>
        <p:nvSpPr>
          <p:cNvPr id="9" name="AutoShape 2" descr="data:image/png;base64,iVBORw0KGgoAAAANSUhEUgAAAI0AAACNCAYAAACKXvmlAAAPk0lEQVR4Xu2dCbAdRRWGv565gQQXDCBgDCpI0OASQSKuoCIKikqpFFggClqKiLigEjcsqhQQlBgWtQBBUClREAQx7oIUssUNCiUiaoIJCrgEEQl5M239787Dm/veu3eW7nvnzutTlaKKN33m9N//Pd3Tfc5pQ5CAQEEETMHnw+MBAQJpAgkKIxBIUxiy0CCQJnCgMAKBNIUhCw0CaQIHCiMQSFMYstAgkCZwoDACgTSFIQsNAmkCBwojMFNJEwHbwawtgU0KozYyDTb8F1gL3AtYV2bPRNJEEO8P9uNgdgI2cwVmDfX8C/g5JEuAW1zZNxNJ80SIvgVmV1cg1lyPPMxXIHmzKztnIGlmLYb0p8AjXIFYfz32Dkh3dGXnDCRN64Vgr3EF4GjosfdAurUrWwNpXCE5vZ4USAD9V3jrXwxoMT4gCaSpCPRAPI3WEX8BbgR7M5g/Z18ws4HHgN0RzCLgecDcih3K0TyQJgdIvR7xThp5lK9CcirwR+DfU1gjL7M5zFoA6UeAVwGtih3r0TyQpiK2Xkmzrv0pn55RYF9kNkTHgzkSeGTFzk3TPJCmIq7eSPNPYAkkZ5UwMILonWA+1fZAriWQpiKivkhjz4b03cD6DgO16F0E0UFgdgAeAHsbpF8HtM7pFHmck8G8y/0iOZCmjqS5HxItbLWGmZBtoXUs2CMALYA7RdPY6ZB+Dvh7xx8WQqw9pG0qdrKreSBNRTx9eBp7GqTv6TBsLsRfAA7sYawWzJdA8g5AU1sm0WfAHFOxk4E0bgH0QZpkF+DX/7czPgj4Uo5zrQ1g358tnCeabwfxqmw/x1HXg6epCKRr0th7IX0S8J/MsBZEp4PRtJRHroDkTcC6Dm+zMjtMzdM+xzOBNDlA6vWIc9KsgnTn9iJ3XDaF+HLg5fkMtbdC+gpgTYen+hGwV772eZ4KpMmDUo9nnJNmNaQHAw9mL90E4mXAbjkN/RMkLwE0JWUSfxt4Tc72OR4LpMkB0iA9TUVz4CZIRJC/dpDmJ4CI5EgCaSoC6drTVDQHzoVEezMTnkrbNH8B8/jKmh9WEEhTEctakWYtJG8EftbRqd0gvqliJ7uaB9JUxLMWpBkDbgBOgGR5xzlVC8ylEO1XsZOBNG4BHDhpNO3cDGzIjhFWgfkWJNcC923ct1in3d8E5rjtc/A0FfEcNGnsHyF9LnBPH8MXQHwe8IKKHZyieSBNRUzrSJpNFkLyeWAP94eVgiuQpimk0Qm49nReD5zZjujzJYE0FZGtg6dpvQzSPcDsAyiVRjHDHiWQpiK4dSBNfAXg+AupFyyBNE0gjT6z5WUGJIE0FYGuhacJpKk4igNuHkhTFfCQLFcVwf7tlcJyOdiOsyWjUIj5/Zu6eiJMTxWRHLSnqWiuk+aBNBVhHAppUrC/AaPovt2BWRU7UbB5IE1BwLofHyhplJ77C0iUCDdxcr0txNrMe63//ZmJvgfSjBJpFPd7OCSXdmVcLoL4EuDJFTuTs3kgTU6gpntsoJ7mTkh0ntSdGKc44u8De1bsTM7mgTQ5gaoFadZA8jLgti5r5kD8veyAsmJ/8jQPpMmDUo9nBuppHgR7DKRfzOrTZHaN26C4mW0rdiZn80CanEDVwtPICFXXPBoSReopq/JxEJ012Jp/gTSjRhrZq0xK5Xk/BEaL3wFXFA2kGUXSVLS5avOZQxodcai4oEq4LgbzfGAHsHPAPNQuT2ZXQHQtjOnrRBmKCtjuI63ngVX0v8fKU/1sGPTf7VpInaXE1PXsaTOIDwGUSP9MQJXFpxOd7awEewWk2jTrLN0xVZunQvRdMNsPeuiG+L4fQKLzLidSR9IsgOgiMKrEUFDsfRC9Bsau7tFQCfongXm/28oMBU0d3OP6UR0CifLLnUidSCNb9oLos2DkXcrK3WCPg1RlzKa7D0CxuQeC3R3Mo3u/yO4C5uk5jdHX0VUbJ/PnbOnlMftXSK8EVDdZtjmROpHm5RB9BYyLIsn3gV0CqQoLVZToU2BUgbOfWLBfg/R9WfnXfs+P7N/rQpqdIPpmRQ/TPQhjYPaDsR8UqLQ5xUDmJs13ITkMuHtk2ZDT8JqQJj4NOMrDGuMqSLSY/ltOPMqQRlPg8iyJv/uMqfxra9yyDqRRccIVnja89Gl+GCQXlh+Dnp5GhLkMkrc3fUrqxG/YpDEQK2xAsSW+RPVfFPhU8pKsnqS5BpK3dFX19NWP2ugdNmnmQXQrGI/ZhdrwS/T1s7Ic6tOSRlOS6gbfUU7v6LYaMmnGU1I1dXi+EnC89Pwnyw3TlKS5Oqsrc1c5naPdasikiY7NSrt7TkvlO5C8utxQTSLN9ZC8Dbi1nL7RbzVk0rROacebjN+B5FF0fU6qiuIlZCPS/AySw2filFSjhXBrGdijS4xkwSbmdhjTJaclZII09peQvgH4UwkljWri+RfeD6vWJ8Fqt9W3HddBolPyEiLSKFk/1cbdL0soaFwT34PVB7Dx62q0sec7TEEVNN9abvTi10GiEvadl2WUU9WQVkMmzXhsy4/d15ibNDoHQHJxQ8Zs6N0YMmlUkDDSHY/Orv+dAtF/QKK7C6a6FnDoAzCKBgybNCox90EwJ3sE7+xsm9/jK2aW6hqQRuuZ6NdgnuYB+rsgUZnVX3nQPWNV1oE0SmnW1TUK1XyUw5GwYE6HsSXAfx3qnQfxrmC3yw5ZFYJxDyRKiNOGX+d1hA5fWx9VNSGNrruJzgCjnVZHYldC+pzJBZ5Lq98b4g9mWZHawZ64mF0KdRiqyhC6SeWrWazyvaXfVPOGdSGNYJoL5jyI9q14FpW0KzQkOtdSoloVmQ2tPcHqqkEFZus+7RxitQGoOyovcmBDjvcN9pE6kUY9fwxES8Bol7hsqXfFt3wIuL0ilAaij4HRSfZjS+gSeXWwqfBPlblvjNSNNAI2ahdktqeC0a2xeQoAaWpQ6spnID01X/5TzzHUdKnU2UOrj7RZCWOq5NmYqL46kmZinLaC6I1glCy/CIz2WjbtGMQE7Bowt7ST5sanAi1GSwZbPaxZhPkAmOMqTpOdfLshC6VoxLlVnUkj0GXfI4CtYNaWWZag8qDXQ7QGNvwjC7NU8aCqZJkY5D1g/DpA14FhF2dRfhMXpFZ3YkPSUHfSDBoWFRvSVYAlDzd7miuCHwqJ8pBGWgJpNhq+WGuY8z2O6EXZNOXKK3o0dXrVgTT/xyaGWIenHkua2fshVTKgy83GgROnTqSRLXPbRX9aW0O6MEuH3R7sE4EtwGh9Mxus1gX/bO/Eshrsn8HcBuYPMKZNNeU56b9FftELIVoORu/yKOPZCz69mUfb26rrQJpNofUSSPcCswjsDmDmldyn0S9Ywd6rQDvC5lpIVAzgzv5Ixrrm+AJg8/7PVnqiQrxypfc6azxM0mwDka4WPhqMz4GSt7kOWJpVTlAC3RQSK+FN51+eA8Ls3ZBq/2lkZdCkUeHlFwLa4leCXNld35KAj5cwOwvST09WEB2VRRH6xmQ9JLNLdqAWzXwDNNHJR0OkufzNYBY4Ps0uCqTihVXbt6tqVnRk+1Q87/lS0dc+/Py/IelT3qS07oE09Eka6dZG3GKIljmuCFEFnBWQvHRyJF98MHC2f+9XJZ2mSrfdtfVImtaLwaoSxOtqsuDOULO/hVQn6as3hrG1R1bb10V9nB4jZJbCmKpwjaz4IM3m0DoerH65qpXn4x0VALd3Qqo11cQFFxO6toToGjALKyjP0TRRla9bcjxY20dcD+hjIToTjAYlZ+zJwLF5ILvkQgecXRJ9AcwR/iyyt0L6jIL7R/7MKanZJWkUf3IamHcO7kqakr3GnJKFgXbXoVOtHH2e+9gCUAFq1QI8qazVdWnnkjSLM8B9J/M7wM7eAulu7Qrik7zNcWCOd/CSLhX2Nki1gVg1OMy9aQU1OiRNtBTMewu+f1iPW0i0T6T7sbtFe0maul7kcD2mKfG9kJwz6lOTwHJImlgFEfceFguKv9feDuliQLE4nSJMtE1wGZjHFdc7qYWmpQ9DusxBRKEDc6qrcEkafY3I5Y+Q2GMhPWWaX78qjv4QjFJVyuKkq3tOhPTE9qUazZCyYEzR+3gUSaN1xoE9Ar93hvgTwP4FQz8ViqqycGdC8uWp106jS6AZTprxKt6XZ+ku01X0VrjGsyFWzLAi+vos9FVqfzzAXWXhdNZVJDxjJJg000mjQRoDq0FWnZxeA6x9p6dBdBAYrd2U1iICKZNzPaQqeqQFtMI5pzlJHwlO9DVyJpNGVSSuAXs1pLrKR9OrcpXyiAikQ0edVuvgU4vpxqxZ+gEwE0mjz9/zIfksoMi/+11eNtEP8Cb8faaQRusVJatdCckZwO+bMHjD6sNMIM3fwJ4N6Teyqg5Fr7ARRvOgtQDsfLAKRd0CojlgNwX7YFZkQDHLd4FZ23HTXd7pbljjX+q9TSaNFrWKxz0yu3+pyFeM1iza4NNJ/b5ZsLmw0v+fwKwTO+nu+qewTqMLPVTGX4tjkasR0kTSaI/kd+0ovESB4nkGS+m+O0Gswkp7g1WQ+xMqbOp1kcM+AOZ6sD+BaAWMqTS+ypKM5OK5gaSxF2Q7sMrr7idKiXl1VlRJdYZFFM8l99EFZqvB/ArMBdnViSNFniaR5qFsv+VjOfZbHpVVplBZE8UsD0s0pf0Cko9mVwbKKxaZRodid1NIozOepZBqy7/Xr3Y+RPuDUZD7ru6mn8pjpwXzcuC8LNe71iXYHJJGa4JZA77ZfmKwNgh0rRG0hT+VKOX2ALAfzTxLZ8mSyiPuSIE8jOzXhR2KHqxtPRuXpHGEnVM1+tp5PIzf9qJkuDwFkpwaUFKZCPMeSL5XxyOJJpNGfdsHohPAPKvk4A2z2Tqw52b3VKlMSW2kyaTZHqIbwWxVG7SLG6KNyHMgUURkbSpNNJU0m0GsxP8RCwqbklXrwBwAYz8szjk/LZpKmv0gnir+1w+K/rVeCIl2p2shDSVNdDIYFYpuiKggZTq/Lp1pKGliHR+odH5TZAMkvneqc2PVVNJ8HVDsb4Mkqc1Y1cYQt6MbB9K4BXQjbYE0HsF1qzp4Grd4TtIWPI1PgIOn8YmuU93B0ziFc7Ky4Gl8Ahw8jU90neoOnsYpnMHTeIazS33wNIPFu8LbgqepAF6epmFNkwelss8ET1MWuYG3C57GM+TB0/gEuKGeprUUeKVP4Aave+wpg3/n1G9sKGnqAm8z7Qikaea4eu1VII1XeJupPJCmmePqtVeBNF7hbabyQJpmjqvXXgXSeIW3mcoDaZo5rl57FUjjFd5mKg+kaea4eu1VII1XeJupPJCmmePqtVf/A5vSFMpbOscgAAAAAElFTkSuQmCC"/>
          <p:cNvSpPr>
            <a:spLocks noChangeAspect="1" noChangeArrowheads="1"/>
          </p:cNvSpPr>
          <p:nvPr/>
        </p:nvSpPr>
        <p:spPr bwMode="auto">
          <a:xfrm>
            <a:off x="155575" y="-639763"/>
            <a:ext cx="1343025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" name="AutoShape 4" descr="data:image/png;base64,iVBORw0KGgoAAAANSUhEUgAAAI0AAACNCAYAAACKXvmlAAAPk0lEQVR4Xu2dCbAdRRWGv565gQQXDCBgDCpI0OASQSKuoCIKikqpFFggClqKiLigEjcsqhQQlBgWtQBBUClREAQx7oIUssUNCiUiaoIJCrgEEQl5M239787Dm/veu3eW7nvnzutTlaKKN33m9N//Pd3Tfc5pQ5CAQEEETMHnw+MBAQJpAgkKIxBIUxiy0CCQJnCgMAKBNIUhCw0CaQIHCiMQSFMYstAgkCZwoDACgTSFIQsNAmkCBwojMFNJEwHbwawtgU0KozYyDTb8F1gL3AtYV2bPRNJEEO8P9uNgdgI2cwVmDfX8C/g5JEuAW1zZNxNJ80SIvgVmV1cg1lyPPMxXIHmzKztnIGlmLYb0p8AjXIFYfz32Dkh3dGXnDCRN64Vgr3EF4GjosfdAurUrWwNpXCE5vZ4USAD9V3jrXwxoMT4gCaSpCPRAPI3WEX8BbgR7M5g/Z18ws4HHgN0RzCLgecDcih3K0TyQJgdIvR7xThp5lK9CcirwR+DfU1gjL7M5zFoA6UeAVwGtih3r0TyQpiK2Xkmzrv0pn55RYF9kNkTHgzkSeGTFzk3TPJCmIq7eSPNPYAkkZ5UwMILonWA+1fZAriWQpiKivkhjz4b03cD6DgO16F0E0UFgdgAeAHsbpF8HtM7pFHmck8G8y/0iOZCmjqS5HxItbLWGmZBtoXUs2CMALYA7RdPY6ZB+Dvh7xx8WQqw9pG0qdrKreSBNRTx9eBp7GqTv6TBsLsRfAA7sYawWzJdA8g5AU1sm0WfAHFOxk4E0bgH0QZpkF+DX/7czPgj4Uo5zrQ1g358tnCeabwfxqmw/x1HXg6epCKRr0th7IX0S8J/MsBZEp4PRtJRHroDkTcC6Dm+zMjtMzdM+xzOBNDlA6vWIc9KsgnTn9iJ3XDaF+HLg5fkMtbdC+gpgTYen+hGwV772eZ4KpMmDUo9nnJNmNaQHAw9mL90E4mXAbjkN/RMkLwE0JWUSfxt4Tc72OR4LpMkB0iA9TUVz4CZIRJC/dpDmJ4CI5EgCaSoC6drTVDQHzoVEezMTnkrbNH8B8/jKmh9WEEhTEctakWYtJG8EftbRqd0gvqliJ7uaB9JUxLMWpBkDbgBOgGR5xzlVC8ylEO1XsZOBNG4BHDhpNO3cDGzIjhFWgfkWJNcC923ct1in3d8E5rjtc/A0FfEcNGnsHyF9LnBPH8MXQHwe8IKKHZyieSBNRUzrSJpNFkLyeWAP94eVgiuQpimk0Qm49nReD5zZjujzJYE0FZGtg6dpvQzSPcDsAyiVRjHDHiWQpiK4dSBNfAXg+AupFyyBNE0gjT6z5WUGJIE0FYGuhacJpKk4igNuHkhTFfCQLFcVwf7tlcJyOdiOsyWjUIj5/Zu6eiJMTxWRHLSnqWiuk+aBNBVhHAppUrC/AaPovt2BWRU7UbB5IE1BwLofHyhplJ77C0iUCDdxcr0txNrMe63//ZmJvgfSjBJpFPd7OCSXdmVcLoL4EuDJFTuTs3kgTU6gpntsoJ7mTkh0ntSdGKc44u8De1bsTM7mgTQ5gaoFadZA8jLgti5r5kD8veyAsmJ/8jQPpMmDUo9nBuppHgR7DKRfzOrTZHaN26C4mW0rdiZn80CanEDVwtPICFXXPBoSReopq/JxEJ012Jp/gTSjRhrZq0xK5Xk/BEaL3wFXFA2kGUXSVLS5avOZQxodcai4oEq4LgbzfGAHsHPAPNQuT2ZXQHQtjOnrRBmKCtjuI63ngVX0v8fKU/1sGPTf7VpInaXE1PXsaTOIDwGUSP9MQJXFpxOd7awEewWk2jTrLN0xVZunQvRdMNsPeuiG+L4fQKLzLidSR9IsgOgiMKrEUFDsfRC9Bsau7tFQCfongXm/28oMBU0d3OP6UR0CifLLnUidSCNb9oLos2DkXcrK3WCPg1RlzKa7D0CxuQeC3R3Mo3u/yO4C5uk5jdHX0VUbJ/PnbOnlMftXSK8EVDdZtjmROpHm5RB9BYyLIsn3gV0CqQoLVZToU2BUgbOfWLBfg/R9WfnXfs+P7N/rQpqdIPpmRQ/TPQhjYPaDsR8UqLQ5xUDmJs13ITkMuHtk2ZDT8JqQJj4NOMrDGuMqSLSY/ltOPMqQRlPg8iyJv/uMqfxra9yyDqRRccIVnja89Gl+GCQXlh+Dnp5GhLkMkrc3fUrqxG/YpDEQK2xAsSW+RPVfFPhU8pKsnqS5BpK3dFX19NWP2ugdNmnmQXQrGI/ZhdrwS/T1s7Ic6tOSRlOS6gbfUU7v6LYaMmnGU1I1dXi+EnC89Pwnyw3TlKS5Oqsrc1c5naPdasikiY7NSrt7TkvlO5C8utxQTSLN9ZC8Dbi1nL7RbzVk0rROacebjN+B5FF0fU6qiuIlZCPS/AySw2filFSjhXBrGdijS4xkwSbmdhjTJaclZII09peQvgH4UwkljWri+RfeD6vWJ8Fqt9W3HddBolPyEiLSKFk/1cbdL0soaFwT34PVB7Dx62q0sec7TEEVNN9abvTi10GiEvadl2WUU9WQVkMmzXhsy4/d15ibNDoHQHJxQ8Zs6N0YMmlUkDDSHY/Orv+dAtF/QKK7C6a6FnDoAzCKBgybNCox90EwJ3sE7+xsm9/jK2aW6hqQRuuZ6NdgnuYB+rsgUZnVX3nQPWNV1oE0SmnW1TUK1XyUw5GwYE6HsSXAfx3qnQfxrmC3yw5ZFYJxDyRKiNOGX+d1hA5fWx9VNSGNrruJzgCjnVZHYldC+pzJBZ5Lq98b4g9mWZHawZ64mF0KdRiqyhC6SeWrWazyvaXfVPOGdSGNYJoL5jyI9q14FpW0KzQkOtdSoloVmQ2tPcHqqkEFZus+7RxitQGoOyovcmBDjvcN9pE6kUY9fwxES8Bol7hsqXfFt3wIuL0ilAaij4HRSfZjS+gSeXWwqfBPlblvjNSNNAI2ahdktqeC0a2xeQoAaWpQ6spnID01X/5TzzHUdKnU2UOrj7RZCWOq5NmYqL46kmZinLaC6I1glCy/CIz2WjbtGMQE7Bowt7ST5sanAi1GSwZbPaxZhPkAmOMqTpOdfLshC6VoxLlVnUkj0GXfI4CtYNaWWZag8qDXQ7QGNvwjC7NU8aCqZJkY5D1g/DpA14FhF2dRfhMXpFZ3YkPSUHfSDBoWFRvSVYAlDzd7miuCHwqJ8pBGWgJpNhq+WGuY8z2O6EXZNOXKK3o0dXrVgTT/xyaGWIenHkua2fshVTKgy83GgROnTqSRLXPbRX9aW0O6MEuH3R7sE4EtwGh9Mxus1gX/bO/Eshrsn8HcBuYPMKZNNeU56b9FftELIVoORu/yKOPZCz69mUfb26rrQJpNofUSSPcCswjsDmDmldyn0S9Ywd6rQDvC5lpIVAzgzv5Ixrrm+AJg8/7PVnqiQrxypfc6azxM0mwDka4WPhqMz4GSt7kOWJpVTlAC3RQSK+FN51+eA8Ls3ZBq/2lkZdCkUeHlFwLa4leCXNld35KAj5cwOwvST09WEB2VRRH6xmQ9JLNLdqAWzXwDNNHJR0OkufzNYBY4Ps0uCqTihVXbt6tqVnRk+1Q87/lS0dc+/Py/IelT3qS07oE09Eka6dZG3GKIljmuCFEFnBWQvHRyJF98MHC2f+9XJZ2mSrfdtfVImtaLwaoSxOtqsuDOULO/hVQn6as3hrG1R1bb10V9nB4jZJbCmKpwjaz4IM3m0DoerH65qpXn4x0VALd3Qqo11cQFFxO6toToGjALKyjP0TRRla9bcjxY20dcD+hjIToTjAYlZ+zJwLF5ILvkQgecXRJ9AcwR/iyyt0L6jIL7R/7MKanZJWkUf3IamHcO7kqakr3GnJKFgXbXoVOtHH2e+9gCUAFq1QI8qazVdWnnkjSLM8B9J/M7wM7eAulu7Qrik7zNcWCOd/CSLhX2Nki1gVg1OMy9aQU1OiRNtBTMewu+f1iPW0i0T6T7sbtFe0maul7kcD2mKfG9kJwz6lOTwHJImlgFEfceFguKv9feDuliQLE4nSJMtE1wGZjHFdc7qYWmpQ9DusxBRKEDc6qrcEkafY3I5Y+Q2GMhPWWaX78qjv4QjFJVyuKkq3tOhPTE9qUazZCyYEzR+3gUSaN1xoE9Ar93hvgTwP4FQz8ViqqycGdC8uWp106jS6AZTprxKt6XZ+ku01X0VrjGsyFWzLAi+vos9FVqfzzAXWXhdNZVJDxjJJg000mjQRoDq0FWnZxeA6x9p6dBdBAYrd2U1iICKZNzPaQqeqQFtMI5pzlJHwlO9DVyJpNGVSSuAXs1pLrKR9OrcpXyiAikQ0edVuvgU4vpxqxZ+gEwE0mjz9/zIfksoMi/+11eNtEP8Cb8faaQRusVJatdCckZwO+bMHjD6sNMIM3fwJ4N6Teyqg5Fr7ARRvOgtQDsfLAKRd0CojlgNwX7YFZkQDHLd4FZ23HTXd7pbljjX+q9TSaNFrWKxz0yu3+pyFeM1iza4NNJ/b5ZsLmw0v+fwKwTO+nu+qewTqMLPVTGX4tjkasR0kTSaI/kd+0ovESB4nkGS+m+O0Gswkp7g1WQ+xMqbOp1kcM+AOZ6sD+BaAWMqTS+ypKM5OK5gaSxF2Q7sMrr7idKiXl1VlRJdYZFFM8l99EFZqvB/ArMBdnViSNFniaR5qFsv+VjOfZbHpVVplBZE8UsD0s0pf0Cko9mVwbKKxaZRodid1NIozOepZBqy7/Xr3Y+RPuDUZD7ru6mn8pjpwXzcuC8LNe71iXYHJJGa4JZA77ZfmKwNgh0rRG0hT+VKOX2ALAfzTxLZ8mSyiPuSIE8jOzXhR2KHqxtPRuXpHGEnVM1+tp5PIzf9qJkuDwFkpwaUFKZCPMeSL5XxyOJJpNGfdsHohPAPKvk4A2z2Tqw52b3VKlMSW2kyaTZHqIbwWxVG7SLG6KNyHMgUURkbSpNNJU0m0GsxP8RCwqbklXrwBwAYz8szjk/LZpKmv0gnir+1w+K/rVeCIl2p2shDSVNdDIYFYpuiKggZTq/Lp1pKGliHR+odH5TZAMkvneqc2PVVNJ8HVDsb4Mkqc1Y1cYQt6MbB9K4BXQjbYE0HsF1qzp4Grd4TtIWPI1PgIOn8YmuU93B0ziFc7Ky4Gl8Ahw8jU90neoOnsYpnMHTeIazS33wNIPFu8LbgqepAF6epmFNkwelss8ET1MWuYG3C57GM+TB0/gEuKGeprUUeKVP4Aave+wpg3/n1G9sKGnqAm8z7Qikaea4eu1VII1XeJupPJCmmePqtVeBNF7hbabyQJpmjqvXXgXSeIW3mcoDaZo5rl57FUjjFd5mKg+kaea4eu1VII1XeJupPJCmmePqtVf/A5vSFMpbOscgAAAAAElFTkSuQmCC"/>
          <p:cNvSpPr>
            <a:spLocks noChangeAspect="1" noChangeArrowheads="1"/>
          </p:cNvSpPr>
          <p:nvPr/>
        </p:nvSpPr>
        <p:spPr bwMode="auto">
          <a:xfrm>
            <a:off x="307975" y="-487363"/>
            <a:ext cx="1343025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lvl="2">
              <a:defRPr/>
            </a:pPr>
            <a:fld id="{C6468DEA-1385-45FE-9A1F-2302F42BECE5}" type="slidenum">
              <a:rPr lang="de-DE"/>
              <a:t>33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8" y="188640"/>
            <a:ext cx="2331642" cy="194255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623392" y="2538310"/>
            <a:ext cx="10827001" cy="3133493"/>
            <a:chOff x="623392" y="2276871"/>
            <a:chExt cx="11017224" cy="381217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392" y="2276871"/>
              <a:ext cx="11017224" cy="3812175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 bwMode="auto">
            <a:xfrm>
              <a:off x="1199457" y="2652678"/>
              <a:ext cx="10048540" cy="2673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200000"/>
                </a:lnSpc>
                <a:defRPr/>
              </a:pPr>
              <a:r>
                <a:rPr lang="en-US" b="1" dirty="0" err="1">
                  <a:solidFill>
                    <a:srgbClr val="002060"/>
                  </a:solidFill>
                </a:rPr>
                <a:t>Termin</a:t>
              </a:r>
              <a:r>
                <a:rPr lang="en-US" b="1" dirty="0">
                  <a:solidFill>
                    <a:srgbClr val="002060"/>
                  </a:solidFill>
                </a:rPr>
                <a:t>: 	26.05.2026, 11:00 - 11:45 </a:t>
              </a:r>
              <a:r>
                <a:rPr lang="en-US" b="1" dirty="0" err="1">
                  <a:solidFill>
                    <a:srgbClr val="002060"/>
                  </a:solidFill>
                </a:rPr>
                <a:t>Uhr</a:t>
              </a:r>
              <a:endParaRPr lang="en-US" b="1" dirty="0">
                <a:solidFill>
                  <a:srgbClr val="002060"/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de-DE" b="1" dirty="0">
                  <a:solidFill>
                    <a:srgbClr val="002060"/>
                  </a:solidFill>
                </a:rPr>
                <a:t>Referent: 	Anne Keefer, </a:t>
              </a:r>
              <a:r>
                <a:rPr lang="de-DE" b="1" dirty="0" err="1">
                  <a:solidFill>
                    <a:srgbClr val="002060"/>
                  </a:solidFill>
                </a:rPr>
                <a:t>M.Sc</a:t>
              </a:r>
              <a:r>
                <a:rPr lang="de-DE" b="1" dirty="0">
                  <a:solidFill>
                    <a:srgbClr val="002060"/>
                  </a:solidFill>
                </a:rPr>
                <a:t>.</a:t>
              </a:r>
            </a:p>
            <a:p>
              <a:pPr marL="2114550" lvl="4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de-DE" sz="1700" dirty="0">
                  <a:solidFill>
                    <a:srgbClr val="002060"/>
                  </a:solidFill>
                </a:rPr>
                <a:t>Gesundheitsmanagerin &amp; Gerontologin</a:t>
              </a:r>
            </a:p>
            <a:p>
              <a:pPr marL="2114550" lvl="4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de-DE" sz="1700" dirty="0">
                  <a:solidFill>
                    <a:srgbClr val="002060"/>
                  </a:solidFill>
                </a:rPr>
                <a:t>Wissenschaftliche Mitarbeiterin– Das Digitale Demenzregister Bayern </a:t>
              </a:r>
              <a:r>
                <a:rPr lang="de-DE" sz="1700" i="1" dirty="0">
                  <a:solidFill>
                    <a:srgbClr val="002060"/>
                  </a:solidFill>
                </a:rPr>
                <a:t>(</a:t>
              </a:r>
              <a:r>
                <a:rPr lang="de-DE" sz="1700" i="1" dirty="0" err="1">
                  <a:solidFill>
                    <a:srgbClr val="002060"/>
                  </a:solidFill>
                </a:rPr>
                <a:t>digiDEM</a:t>
              </a:r>
              <a:r>
                <a:rPr lang="de-DE" sz="1700" i="1" dirty="0">
                  <a:solidFill>
                    <a:srgbClr val="002060"/>
                  </a:solidFill>
                </a:rPr>
                <a:t> Bayern)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991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Grp="1" noChangeAspect="1"/>
          </p:cNvPicPr>
          <p:nvPr/>
        </p:nvPicPr>
        <p:blipFill>
          <a:blip r:embed="rId3"/>
          <a:srcRect b="20408"/>
          <a:stretch/>
        </p:blipFill>
        <p:spPr bwMode="auto">
          <a:xfrm>
            <a:off x="-49158" y="-738497"/>
            <a:ext cx="12252325" cy="6400800"/>
          </a:xfrm>
          <a:prstGeom prst="rect">
            <a:avLst/>
          </a:prstGeom>
          <a:noFill/>
        </p:spPr>
      </p:pic>
      <p:sp>
        <p:nvSpPr>
          <p:cNvPr id="5" name="Textplatzhalter 1"/>
          <p:cNvSpPr>
            <a:spLocks noGrp="1" noChangeShapeType="1"/>
          </p:cNvSpPr>
          <p:nvPr>
            <p:ph type="body" idx="4294967295"/>
          </p:nvPr>
        </p:nvSpPr>
        <p:spPr bwMode="auto">
          <a:xfrm>
            <a:off x="517021" y="2809109"/>
            <a:ext cx="11712624" cy="3638004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buChar char="•"/>
              <a:defRPr sz="3200">
                <a:solidFill>
                  <a:schemeClr val="dk1"/>
                </a:solidFill>
                <a:latin typeface="open sans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buChar char="–"/>
              <a:defRPr sz="2800">
                <a:solidFill>
                  <a:schemeClr val="dk1"/>
                </a:solidFill>
                <a:latin typeface="open sans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buChar char="•"/>
              <a:defRPr sz="2400">
                <a:solidFill>
                  <a:schemeClr val="dk1"/>
                </a:solidFill>
                <a:latin typeface="open sans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buChar char="–"/>
              <a:defRPr sz="2000">
                <a:solidFill>
                  <a:schemeClr val="dk1"/>
                </a:solidFill>
                <a:latin typeface="open sans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buChar char="»"/>
              <a:defRPr sz="2000">
                <a:solidFill>
                  <a:schemeClr val="dk1"/>
                </a:solidFill>
                <a:latin typeface="open sans"/>
              </a:defRPr>
            </a:lvl5pPr>
          </a:lstStyle>
          <a:p>
            <a:pPr marL="285750" lvl="0" indent="-285750">
              <a:spcBef>
                <a:spcPts val="1200"/>
              </a:spcBef>
              <a:buFont typeface="Wingdings"/>
              <a:buChar char="§"/>
              <a:defRPr/>
            </a:pPr>
            <a:r>
              <a:rPr sz="1800">
                <a:solidFill>
                  <a:schemeClr val="accent5">
                    <a:lumMod val="10000"/>
                  </a:schemeClr>
                </a:solidFill>
              </a:rPr>
              <a:t>Alle Webinare online abrufbar: </a:t>
            </a:r>
            <a:r>
              <a:rPr lang="de-DE" sz="1800" u="sng">
                <a:hlinkClick r:id="rId4" tooltip="https://digidem-bayern.de/science-watch-live/"/>
              </a:rPr>
              <a:t>https://digidem-bayern.de/science-watch-live/</a:t>
            </a:r>
            <a:endParaRPr lang="de-DE" sz="1800"/>
          </a:p>
          <a:p>
            <a:pPr marL="0" lvl="0">
              <a:buNone/>
              <a:defRPr/>
            </a:pPr>
            <a:endParaRPr lang="en-US" sz="1800" u="sng">
              <a:solidFill>
                <a:schemeClr val="hlink"/>
              </a:solidFill>
            </a:endParaRP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Font typeface="Wingdings"/>
              <a:buChar char="§"/>
              <a:defRPr/>
            </a:pPr>
            <a:r>
              <a:rPr lang="de-DE" sz="1800">
                <a:solidFill>
                  <a:schemeClr val="accent5">
                    <a:lumMod val="10000"/>
                  </a:schemeClr>
                </a:solidFill>
              </a:rPr>
              <a:t>Heute zum ersten Mal dabei?</a:t>
            </a:r>
            <a:r>
              <a:rPr lang="de-DE">
                <a:solidFill>
                  <a:schemeClr val="accent5">
                    <a:lumMod val="10000"/>
                  </a:schemeClr>
                </a:solidFill>
              </a:rPr>
              <a:t> </a:t>
            </a:r>
            <a:endParaRPr>
              <a:solidFill>
                <a:schemeClr val="accent5">
                  <a:lumMod val="10000"/>
                </a:schemeClr>
              </a:solidFill>
            </a:endParaRPr>
          </a:p>
          <a:p>
            <a:pPr marL="0"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de-DE" sz="1800">
                <a:solidFill>
                  <a:schemeClr val="accent5">
                    <a:lumMod val="10000"/>
                  </a:schemeClr>
                </a:solidFill>
              </a:rPr>
              <a:t>     </a:t>
            </a:r>
            <a:r>
              <a:rPr lang="de-DE" sz="1800" b="1">
                <a:solidFill>
                  <a:schemeClr val="accent5">
                    <a:lumMod val="10000"/>
                  </a:schemeClr>
                </a:solidFill>
              </a:rPr>
              <a:t>Melden Sie sich für unseren Newsletter an: </a:t>
            </a:r>
            <a:r>
              <a:rPr lang="de-DE" sz="1800" u="sng">
                <a:hlinkClick r:id="rId5" tooltip="https://digidem-bayern.de/newsletter/"/>
              </a:rPr>
              <a:t>https://digidem-bayern.de/newsletter/</a:t>
            </a:r>
            <a:endParaRPr lang="de-DE" sz="1800" u="sng"/>
          </a:p>
          <a:p>
            <a:pPr marL="0">
              <a:spcAft>
                <a:spcPts val="600"/>
              </a:spcAft>
              <a:buNone/>
              <a:defRPr/>
            </a:pPr>
            <a:endParaRPr lang="en-US" sz="1800">
              <a:solidFill>
                <a:schemeClr val="accent5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0"/>
              </a:spcBef>
              <a:spcAft>
                <a:spcPts val="1200"/>
              </a:spcAft>
              <a:buFont typeface="Wingdings"/>
              <a:buChar char="§"/>
              <a:defRPr/>
            </a:pPr>
            <a:r>
              <a:rPr sz="1800">
                <a:solidFill>
                  <a:schemeClr val="accent5">
                    <a:lumMod val="10000"/>
                  </a:schemeClr>
                </a:solidFill>
              </a:rPr>
              <a:t>digiDEM Bayern auf Social Media</a:t>
            </a:r>
            <a:endParaRPr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6" name="Textfeld 8"/>
          <p:cNvSpPr/>
          <p:nvPr/>
        </p:nvSpPr>
        <p:spPr bwMode="auto">
          <a:xfrm>
            <a:off x="1502481" y="1710916"/>
            <a:ext cx="9149045" cy="73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marL="0" lvl="0" indent="0">
              <a:buNone/>
              <a:defRPr/>
            </a:pPr>
            <a:r>
              <a:rPr lang="de-DE" sz="4800">
                <a:solidFill>
                  <a:schemeClr val="accent5">
                    <a:lumMod val="10000"/>
                  </a:schemeClr>
                </a:solidFill>
              </a:rPr>
              <a:t>Sie haben noch nicht genug?</a:t>
            </a:r>
            <a:endParaRPr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lvl="2">
              <a:defRPr/>
            </a:pPr>
            <a:fld id="{C6468DEA-1385-45FE-9A1F-2302F42BECE5}" type="slidenum">
              <a:rPr lang="de-DE"/>
              <a:t>34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2568806" y="5973257"/>
            <a:ext cx="6994062" cy="538436"/>
            <a:chOff x="2696477" y="6143428"/>
            <a:chExt cx="6994062" cy="538436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152" y="6211614"/>
              <a:ext cx="2226387" cy="47025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76" y="6209892"/>
              <a:ext cx="1259476" cy="440817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477" y="6190326"/>
              <a:ext cx="951251" cy="453024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3" y="6143428"/>
              <a:ext cx="792089" cy="527910"/>
            </a:xfrm>
            <a:prstGeom prst="rect">
              <a:avLst/>
            </a:prstGeom>
          </p:spPr>
        </p:pic>
      </p:grpSp>
      <p:pic>
        <p:nvPicPr>
          <p:cNvPr id="17" name="Grafik 16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6161" y="4591109"/>
            <a:ext cx="600403" cy="450301"/>
          </a:xfrm>
          <a:prstGeom prst="rect">
            <a:avLst/>
          </a:prstGeom>
        </p:spPr>
      </p:pic>
      <p:pic>
        <p:nvPicPr>
          <p:cNvPr id="18" name="Grafik 17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904" y="4624902"/>
            <a:ext cx="439348" cy="388274"/>
          </a:xfrm>
          <a:prstGeom prst="rect">
            <a:avLst/>
          </a:prstGeom>
        </p:spPr>
      </p:pic>
      <p:pic>
        <p:nvPicPr>
          <p:cNvPr id="19" name="Picture 2">
            <a:hlinkClick r:id="rId14"/>
          </p:cNvPr>
          <p:cNvPicPr>
            <a:picLocks noGrp="1" noChangeAspect="1"/>
          </p:cNvPicPr>
          <p:nvPr/>
        </p:nvPicPr>
        <p:blipFill>
          <a:blip r:embed="rId15"/>
          <a:stretch/>
        </p:blipFill>
        <p:spPr bwMode="auto">
          <a:xfrm>
            <a:off x="5921108" y="4624902"/>
            <a:ext cx="390916" cy="388274"/>
          </a:xfrm>
          <a:prstGeom prst="rect">
            <a:avLst/>
          </a:prstGeom>
          <a:noFill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C1820EE-BCFD-4CE8-97DB-ABE5F25216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9516" y="5967545"/>
            <a:ext cx="1420300" cy="5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137670" name="Textplatzhalter 2"/>
          <p:cNvSpPr/>
          <p:nvPr/>
        </p:nvSpPr>
        <p:spPr bwMode="auto">
          <a:xfrm>
            <a:off x="539749" y="539749"/>
            <a:ext cx="7315200" cy="603249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de-DE" sz="2600" b="1">
                <a:solidFill>
                  <a:srgbClr val="00205C"/>
                </a:solidFill>
              </a:rPr>
              <a:t>digiDEM Bayern</a:t>
            </a:r>
            <a:endParaRPr/>
          </a:p>
        </p:txBody>
      </p:sp>
      <p:sp>
        <p:nvSpPr>
          <p:cNvPr id="700112583" name="Foliennummernplatzhalter 9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lvl="2">
              <a:defRPr/>
            </a:pPr>
            <a:fld id="{01C4EC2B-8774-06E0-1BE6-0A4B0BE419D1}" type="slidenum">
              <a:rPr lang="de-DE"/>
              <a:t>4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4B91CD7-27AE-411A-B419-2CCD6869BFC1}"/>
              </a:ext>
            </a:extLst>
          </p:cNvPr>
          <p:cNvGrpSpPr/>
          <p:nvPr/>
        </p:nvGrpSpPr>
        <p:grpSpPr>
          <a:xfrm>
            <a:off x="1703512" y="1437304"/>
            <a:ext cx="8219082" cy="4880947"/>
            <a:chOff x="1728000" y="1449893"/>
            <a:chExt cx="8219082" cy="4880947"/>
          </a:xfrm>
        </p:grpSpPr>
        <p:grpSp>
          <p:nvGrpSpPr>
            <p:cNvPr id="8" name="Gruppieren 34">
              <a:extLst>
                <a:ext uri="{FF2B5EF4-FFF2-40B4-BE49-F238E27FC236}">
                  <a16:creationId xmlns:a16="http://schemas.microsoft.com/office/drawing/2014/main" id="{6FB213F3-06D6-4A91-83DD-DC4CF6DCA63D}"/>
                </a:ext>
              </a:extLst>
            </p:cNvPr>
            <p:cNvGrpSpPr/>
            <p:nvPr/>
          </p:nvGrpSpPr>
          <p:grpSpPr bwMode="auto">
            <a:xfrm>
              <a:off x="1728000" y="1449893"/>
              <a:ext cx="8219082" cy="4880947"/>
              <a:chOff x="1791596" y="884687"/>
              <a:chExt cx="8754203" cy="5576507"/>
            </a:xfrm>
          </p:grpSpPr>
          <p:sp>
            <p:nvSpPr>
              <p:cNvPr id="10" name="Gleichschenkliges Dreieck 8">
                <a:extLst>
                  <a:ext uri="{FF2B5EF4-FFF2-40B4-BE49-F238E27FC236}">
                    <a16:creationId xmlns:a16="http://schemas.microsoft.com/office/drawing/2014/main" id="{2E6EAF12-97E6-4CA6-961A-485D785B218E}"/>
                  </a:ext>
                </a:extLst>
              </p:cNvPr>
              <p:cNvSpPr/>
              <p:nvPr/>
            </p:nvSpPr>
            <p:spPr bwMode="auto">
              <a:xfrm>
                <a:off x="1794997" y="884687"/>
                <a:ext cx="8750801" cy="1858582"/>
              </a:xfrm>
              <a:prstGeom prst="triangle">
                <a:avLst>
                  <a:gd name="adj" fmla="val 50000"/>
                </a:avLst>
              </a:prstGeom>
              <a:solidFill>
                <a:srgbClr val="00205C"/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1" name="Rechteck 9">
                <a:extLst>
                  <a:ext uri="{FF2B5EF4-FFF2-40B4-BE49-F238E27FC236}">
                    <a16:creationId xmlns:a16="http://schemas.microsoft.com/office/drawing/2014/main" id="{FBEFCCE8-74C4-422A-8CAF-054432DBB0FB}"/>
                  </a:ext>
                </a:extLst>
              </p:cNvPr>
              <p:cNvSpPr/>
              <p:nvPr/>
            </p:nvSpPr>
            <p:spPr bwMode="auto">
              <a:xfrm>
                <a:off x="3582228" y="5607213"/>
                <a:ext cx="1604653" cy="853980"/>
              </a:xfrm>
              <a:prstGeom prst="rect">
                <a:avLst/>
              </a:prstGeom>
              <a:solidFill>
                <a:srgbClr val="38ABF2"/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Demenz Screening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2" name="Rechteck 10">
                <a:extLst>
                  <a:ext uri="{FF2B5EF4-FFF2-40B4-BE49-F238E27FC236}">
                    <a16:creationId xmlns:a16="http://schemas.microsoft.com/office/drawing/2014/main" id="{23E78B9A-6B5D-4BC7-94AB-545A2C5FFB8F}"/>
                  </a:ext>
                </a:extLst>
              </p:cNvPr>
              <p:cNvSpPr/>
              <p:nvPr/>
            </p:nvSpPr>
            <p:spPr bwMode="auto">
              <a:xfrm>
                <a:off x="3582228" y="2870780"/>
                <a:ext cx="1593389" cy="2594331"/>
              </a:xfrm>
              <a:prstGeom prst="rect">
                <a:avLst/>
              </a:prstGeom>
              <a:solidFill>
                <a:srgbClr val="38ABF2"/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3" name="Textfeld 13">
                <a:extLst>
                  <a:ext uri="{FF2B5EF4-FFF2-40B4-BE49-F238E27FC236}">
                    <a16:creationId xmlns:a16="http://schemas.microsoft.com/office/drawing/2014/main" id="{C432DA5B-63AA-4323-8999-A06C1B262E2F}"/>
                  </a:ext>
                </a:extLst>
              </p:cNvPr>
              <p:cNvSpPr/>
              <p:nvPr/>
            </p:nvSpPr>
            <p:spPr bwMode="auto">
              <a:xfrm>
                <a:off x="4547837" y="1557795"/>
                <a:ext cx="3294624" cy="9494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Calibri"/>
                  </a:rPr>
                  <a:t>digiDEM 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Calibri"/>
                  </a:rPr>
                  <a:t>Bayern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Calibri"/>
                </a:endParaRPr>
              </a:p>
            </p:txBody>
          </p:sp>
          <p:sp>
            <p:nvSpPr>
              <p:cNvPr id="14" name="Textfeld 14">
                <a:extLst>
                  <a:ext uri="{FF2B5EF4-FFF2-40B4-BE49-F238E27FC236}">
                    <a16:creationId xmlns:a16="http://schemas.microsoft.com/office/drawing/2014/main" id="{447D1ED5-3313-488F-88B1-C2747AA4D32C}"/>
                  </a:ext>
                </a:extLst>
              </p:cNvPr>
              <p:cNvSpPr/>
              <p:nvPr/>
            </p:nvSpPr>
            <p:spPr bwMode="auto">
              <a:xfrm>
                <a:off x="3580809" y="3816317"/>
                <a:ext cx="1591673" cy="59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Calibri"/>
                  </a:rPr>
                  <a:t>Prävention und Früherkennung</a:t>
                </a:r>
                <a:endPara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Calibri"/>
                </a:endParaRP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53175E1-8EE9-4D82-BD12-6D45B914ECBC}"/>
                  </a:ext>
                </a:extLst>
              </p:cNvPr>
              <p:cNvSpPr/>
              <p:nvPr/>
            </p:nvSpPr>
            <p:spPr bwMode="auto">
              <a:xfrm>
                <a:off x="1791596" y="2870781"/>
                <a:ext cx="1593388" cy="359041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de-DE" sz="1400" b="1">
                    <a:solidFill>
                      <a:srgbClr val="005287">
                        <a:lumMod val="75000"/>
                      </a:srgbClr>
                    </a:solidFill>
                    <a:latin typeface="Arial"/>
                    <a:cs typeface="Calibri"/>
                  </a:rPr>
                  <a:t>Projektstart im Jahr 2019</a:t>
                </a:r>
                <a:endParaRPr lang="de-DE" sz="18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017679E8-DFC6-45FD-B1E7-D3D2855AD8B1}"/>
                  </a:ext>
                </a:extLst>
              </p:cNvPr>
              <p:cNvSpPr/>
              <p:nvPr/>
            </p:nvSpPr>
            <p:spPr bwMode="auto">
              <a:xfrm>
                <a:off x="8954126" y="2870781"/>
                <a:ext cx="1591673" cy="359041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5287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Calibri"/>
                  </a:rPr>
                  <a:t>Teil der bayerischen Demenz-strategie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7" name="Rechteck 10">
                <a:extLst>
                  <a:ext uri="{FF2B5EF4-FFF2-40B4-BE49-F238E27FC236}">
                    <a16:creationId xmlns:a16="http://schemas.microsoft.com/office/drawing/2014/main" id="{F2480101-BAD3-4452-850E-214F4936533C}"/>
                  </a:ext>
                </a:extLst>
              </p:cNvPr>
              <p:cNvSpPr/>
              <p:nvPr/>
            </p:nvSpPr>
            <p:spPr bwMode="auto">
              <a:xfrm>
                <a:off x="5372861" y="2870781"/>
                <a:ext cx="1593389" cy="2594331"/>
              </a:xfrm>
              <a:prstGeom prst="rect">
                <a:avLst/>
              </a:prstGeom>
              <a:solidFill>
                <a:srgbClr val="38ABF2"/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8" name="Rechteck 10">
                <a:extLst>
                  <a:ext uri="{FF2B5EF4-FFF2-40B4-BE49-F238E27FC236}">
                    <a16:creationId xmlns:a16="http://schemas.microsoft.com/office/drawing/2014/main" id="{1618452E-1688-448F-82DF-5B31022AA976}"/>
                  </a:ext>
                </a:extLst>
              </p:cNvPr>
              <p:cNvSpPr/>
              <p:nvPr/>
            </p:nvSpPr>
            <p:spPr bwMode="auto">
              <a:xfrm>
                <a:off x="7163494" y="2870781"/>
                <a:ext cx="1593389" cy="2594331"/>
              </a:xfrm>
              <a:prstGeom prst="rect">
                <a:avLst/>
              </a:prstGeom>
              <a:solidFill>
                <a:srgbClr val="38ABF2"/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19" name="Rechteck 9">
                <a:extLst>
                  <a:ext uri="{FF2B5EF4-FFF2-40B4-BE49-F238E27FC236}">
                    <a16:creationId xmlns:a16="http://schemas.microsoft.com/office/drawing/2014/main" id="{F4D9878B-4C80-49D1-9F84-A1719AA09E57}"/>
                  </a:ext>
                </a:extLst>
              </p:cNvPr>
              <p:cNvSpPr/>
              <p:nvPr/>
            </p:nvSpPr>
            <p:spPr bwMode="auto">
              <a:xfrm>
                <a:off x="5372861" y="5607213"/>
                <a:ext cx="1604653" cy="853980"/>
              </a:xfrm>
              <a:prstGeom prst="rect">
                <a:avLst/>
              </a:prstGeom>
              <a:solidFill>
                <a:srgbClr val="38ABF2"/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Digitales Register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20" name="Rechteck 9">
                <a:extLst>
                  <a:ext uri="{FF2B5EF4-FFF2-40B4-BE49-F238E27FC236}">
                    <a16:creationId xmlns:a16="http://schemas.microsoft.com/office/drawing/2014/main" id="{0DBFC577-955E-488E-820F-DDA40EA6B5A7}"/>
                  </a:ext>
                </a:extLst>
              </p:cNvPr>
              <p:cNvSpPr/>
              <p:nvPr/>
            </p:nvSpPr>
            <p:spPr bwMode="auto">
              <a:xfrm>
                <a:off x="7163494" y="5607213"/>
                <a:ext cx="1593389" cy="853980"/>
              </a:xfrm>
              <a:prstGeom prst="rect">
                <a:avLst/>
              </a:prstGeom>
              <a:solidFill>
                <a:srgbClr val="38ABF2"/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Digitale </a:t>
                </a: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Angebote</a:t>
                </a:r>
              </a:p>
            </p:txBody>
          </p:sp>
          <p:sp>
            <p:nvSpPr>
              <p:cNvPr id="21" name="Textfeld 14">
                <a:extLst>
                  <a:ext uri="{FF2B5EF4-FFF2-40B4-BE49-F238E27FC236}">
                    <a16:creationId xmlns:a16="http://schemas.microsoft.com/office/drawing/2014/main" id="{6EB26438-B64C-4334-ABCD-9BED77102980}"/>
                  </a:ext>
                </a:extLst>
              </p:cNvPr>
              <p:cNvSpPr/>
              <p:nvPr/>
            </p:nvSpPr>
            <p:spPr bwMode="auto">
              <a:xfrm>
                <a:off x="5345208" y="3818305"/>
                <a:ext cx="1645883" cy="59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Calibri"/>
                  </a:rPr>
                  <a:t>Erhebung von Langzeitdaten</a:t>
                </a: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sp>
            <p:nvSpPr>
              <p:cNvPr id="22" name="Textfeld 14">
                <a:extLst>
                  <a:ext uri="{FF2B5EF4-FFF2-40B4-BE49-F238E27FC236}">
                    <a16:creationId xmlns:a16="http://schemas.microsoft.com/office/drawing/2014/main" id="{A0E71F9D-0682-4173-BBE0-1687F7504103}"/>
                  </a:ext>
                </a:extLst>
              </p:cNvPr>
              <p:cNvSpPr/>
              <p:nvPr/>
            </p:nvSpPr>
            <p:spPr bwMode="auto">
              <a:xfrm>
                <a:off x="7148921" y="3818305"/>
                <a:ext cx="1631465" cy="59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Calibri"/>
                  </a:rPr>
                  <a:t>Stärkung der Versorgung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Calibri"/>
                </a:endParaRPr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516C92E-0A78-4552-AAF5-B22DCD28B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703" y="5918609"/>
              <a:ext cx="1494378" cy="31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6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Grp="1" noChangeAspect="1"/>
          </p:cNvPicPr>
          <p:nvPr/>
        </p:nvPicPr>
        <p:blipFill>
          <a:blip r:embed="rId3"/>
          <a:srcRect t="21612" b="17817"/>
          <a:stretch/>
        </p:blipFill>
        <p:spPr bwMode="auto">
          <a:xfrm>
            <a:off x="-24680" y="1171141"/>
            <a:ext cx="12216680" cy="4867274"/>
          </a:xfrm>
          <a:prstGeom prst="rect">
            <a:avLst/>
          </a:prstGeom>
          <a:noFill/>
        </p:spPr>
      </p:pic>
      <p:grpSp>
        <p:nvGrpSpPr>
          <p:cNvPr id="5" name="Rechteck 14"/>
          <p:cNvGrpSpPr/>
          <p:nvPr/>
        </p:nvGrpSpPr>
        <p:grpSpPr bwMode="auto">
          <a:xfrm>
            <a:off x="187286" y="548680"/>
            <a:ext cx="11699834" cy="4704040"/>
            <a:chOff x="170238" y="0"/>
            <a:chExt cx="10235242" cy="2866835"/>
          </a:xfrm>
        </p:grpSpPr>
        <p:pic>
          <p:nvPicPr>
            <p:cNvPr id="6" name="Rechteck 14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70238" y="906140"/>
              <a:ext cx="10216331" cy="1960695"/>
            </a:xfrm>
            <a:prstGeom prst="rect">
              <a:avLst/>
            </a:prstGeom>
            <a:noFill/>
          </p:spPr>
        </p:pic>
        <p:sp>
          <p:nvSpPr>
            <p:cNvPr id="7" name="Shape 5124"/>
            <p:cNvSpPr/>
            <p:nvPr/>
          </p:nvSpPr>
          <p:spPr bwMode="auto">
            <a:xfrm>
              <a:off x="774043" y="0"/>
              <a:ext cx="9631437" cy="2283546"/>
            </a:xfrm>
            <a:prstGeom prst="rect">
              <a:avLst/>
            </a:prstGeom>
            <a:noFill/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dirty="0"/>
            </a:p>
          </p:txBody>
        </p:sp>
      </p:grpSp>
      <p:sp>
        <p:nvSpPr>
          <p:cNvPr id="8" name="Textfeld 3"/>
          <p:cNvSpPr/>
          <p:nvPr/>
        </p:nvSpPr>
        <p:spPr bwMode="auto">
          <a:xfrm>
            <a:off x="551384" y="260349"/>
            <a:ext cx="9207535" cy="79251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pPr marL="0" lvl="0" indent="0">
              <a:buNone/>
              <a:defRPr/>
            </a:pPr>
            <a:r>
              <a:rPr lang="de-DE" sz="3200" b="1" dirty="0"/>
              <a:t>digiDEM Bayern – „Science Watch LIVE“</a:t>
            </a:r>
            <a:endParaRPr dirty="0"/>
          </a:p>
          <a:p>
            <a:pPr marL="0" lvl="0" indent="0">
              <a:buNone/>
              <a:defRPr/>
            </a:pPr>
            <a:r>
              <a:rPr lang="de-DE" sz="1400" dirty="0"/>
              <a:t>Digitales Demenzregister Bayern</a:t>
            </a:r>
            <a:endParaRPr dirty="0"/>
          </a:p>
        </p:txBody>
      </p:sp>
      <p:sp>
        <p:nvSpPr>
          <p:cNvPr id="17" name="Textplatzhalter 2"/>
          <p:cNvSpPr/>
          <p:nvPr/>
        </p:nvSpPr>
        <p:spPr bwMode="auto">
          <a:xfrm>
            <a:off x="165669" y="2348880"/>
            <a:ext cx="9785132" cy="2700739"/>
          </a:xfrm>
          <a:prstGeom prst="rect">
            <a:avLst/>
          </a:prstGeom>
          <a:noFill/>
        </p:spPr>
        <p:txBody>
          <a:bodyPr wrap="square" lIns="540000" tIns="45720" rIns="540000" bIns="45720">
            <a:spAutoFit/>
          </a:bodyPr>
          <a:lstStyle>
            <a:lvl1pPr marL="0" indent="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1pPr>
            <a:lvl2pPr marL="457200" indent="4572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2pPr>
            <a:lvl3pPr marL="914400" indent="9144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3pPr>
            <a:lvl4pPr marL="1371600" indent="13716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4pPr>
            <a:lvl5pPr marL="1828800" indent="1828800" algn="l" defTabSz="914400">
              <a:lnSpc>
                <a:spcPct val="100000"/>
              </a:lnSpc>
              <a:buNone/>
              <a:defRPr sz="1800">
                <a:solidFill>
                  <a:schemeClr val="dk1"/>
                </a:solidFill>
                <a:latin typeface="open sans"/>
              </a:defRPr>
            </a:lvl5pPr>
          </a:lstStyle>
          <a:p>
            <a:r>
              <a:rPr lang="de-DE" sz="2800" b="1"/>
              <a:t>Kosten der Versorgung </a:t>
            </a:r>
          </a:p>
          <a:p>
            <a:r>
              <a:rPr lang="de-DE" sz="2800" b="1"/>
              <a:t>von Menschen mit Demenz</a:t>
            </a:r>
          </a:p>
          <a:p>
            <a:endParaRPr lang="de-DE" sz="2400" b="1"/>
          </a:p>
          <a:p>
            <a:pPr>
              <a:lnSpc>
                <a:spcPct val="150000"/>
              </a:lnSpc>
            </a:pPr>
            <a:r>
              <a:rPr lang="de-DE" sz="2000" b="1"/>
              <a:t>Priv.-Doz. Dr. Dr. Bernhard Michalowsky</a:t>
            </a:r>
            <a:endParaRPr lang="de-DE" sz="2000" b="1" dirty="0"/>
          </a:p>
          <a:p>
            <a:pPr>
              <a:lnSpc>
                <a:spcPct val="150000"/>
              </a:lnSpc>
            </a:pPr>
            <a:endParaRPr lang="de-DE" sz="100" b="1" dirty="0"/>
          </a:p>
          <a:p>
            <a:endParaRPr lang="de-DE" sz="500"/>
          </a:p>
          <a:p>
            <a:r>
              <a:rPr lang="de-DE" sz="1600"/>
              <a:t>Leitung der Arbeitsgruppe „Patientenberichtete Outcomes &amp; Gesundheitsökonomie“ beim Deutschen Zentrum für neurodegenerative Erkrankungen e.V. (DZNE)</a:t>
            </a:r>
          </a:p>
          <a:p>
            <a:endParaRPr lang="de-DE" sz="500"/>
          </a:p>
          <a:p>
            <a:r>
              <a:rPr lang="de-DE" sz="1600"/>
              <a:t>Assistant Professor an der McMaster University in Hamilton, Kanada</a:t>
            </a:r>
            <a:endParaRPr lang="de-DE" sz="300" dirty="0"/>
          </a:p>
        </p:txBody>
      </p:sp>
      <p:sp>
        <p:nvSpPr>
          <p:cNvPr id="18" name="Rechteck 1"/>
          <p:cNvSpPr/>
          <p:nvPr/>
        </p:nvSpPr>
        <p:spPr bwMode="auto"/>
      </p:sp>
      <p:grpSp>
        <p:nvGrpSpPr>
          <p:cNvPr id="15" name="Gruppieren 14"/>
          <p:cNvGrpSpPr/>
          <p:nvPr/>
        </p:nvGrpSpPr>
        <p:grpSpPr>
          <a:xfrm>
            <a:off x="2603006" y="6078789"/>
            <a:ext cx="6994062" cy="538436"/>
            <a:chOff x="2696477" y="6143428"/>
            <a:chExt cx="6994062" cy="538436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152" y="6211614"/>
              <a:ext cx="2226387" cy="470250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76" y="6209892"/>
              <a:ext cx="1259476" cy="440817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477" y="6190326"/>
              <a:ext cx="951251" cy="453024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3" y="6143428"/>
              <a:ext cx="792089" cy="527910"/>
            </a:xfrm>
            <a:prstGeom prst="rect">
              <a:avLst/>
            </a:prstGeom>
          </p:spPr>
        </p:pic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246" y="2396931"/>
            <a:ext cx="2007354" cy="25075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7536D-3CF8-4C97-A2D3-25948E4770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05" y="6082532"/>
            <a:ext cx="1420300" cy="5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9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654" y="2159574"/>
            <a:ext cx="4496810" cy="11694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2418C7-696C-48C1-929C-4EE8E19B7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8068" y="2573238"/>
            <a:ext cx="7111810" cy="952460"/>
          </a:xfrm>
        </p:spPr>
        <p:txBody>
          <a:bodyPr/>
          <a:lstStyle/>
          <a:p>
            <a:pPr algn="ctr"/>
            <a:r>
              <a:rPr lang="de-DE" sz="3598" dirty="0"/>
              <a:t>Kosten der Versorgung von </a:t>
            </a:r>
            <a:br>
              <a:rPr lang="de-DE" sz="3598" dirty="0"/>
            </a:br>
            <a:r>
              <a:rPr lang="de-DE" sz="3598" dirty="0"/>
              <a:t>Menschen mit Demenz</a:t>
            </a:r>
            <a:br>
              <a:rPr lang="de-DE" sz="3598" dirty="0"/>
            </a:br>
            <a:r>
              <a:rPr lang="de-DE" sz="3598" b="0" dirty="0"/>
              <a:t>Zwischen Hoffnung und Herausforderung </a:t>
            </a:r>
          </a:p>
        </p:txBody>
      </p:sp>
      <p:pic>
        <p:nvPicPr>
          <p:cNvPr id="11" name="Element">
            <a:extLst>
              <a:ext uri="{FF2B5EF4-FFF2-40B4-BE49-F238E27FC236}">
                <a16:creationId xmlns:a16="http://schemas.microsoft.com/office/drawing/2014/main" id="{D3AC9737-6468-47F1-A56D-74C75401BB2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123" b="123"/>
          <a:stretch>
            <a:fillRect/>
          </a:stretch>
        </p:blipFill>
        <p:spPr>
          <a:xfrm>
            <a:off x="614988" y="1446562"/>
            <a:ext cx="4190002" cy="4438647"/>
          </a:xfrm>
          <a:prstGeom prst="rect">
            <a:avLst/>
          </a:prstGeom>
        </p:spPr>
      </p:pic>
      <p:sp>
        <p:nvSpPr>
          <p:cNvPr id="6" name="Textplatzhalter 21"/>
          <p:cNvSpPr>
            <a:spLocks noGrp="1"/>
          </p:cNvSpPr>
          <p:nvPr>
            <p:ph type="body" sz="quarter" idx="14"/>
          </p:nvPr>
        </p:nvSpPr>
        <p:spPr>
          <a:xfrm>
            <a:off x="7542360" y="4674816"/>
            <a:ext cx="4765502" cy="1210393"/>
          </a:xfrm>
        </p:spPr>
        <p:txBody>
          <a:bodyPr/>
          <a:lstStyle/>
          <a:p>
            <a:pPr>
              <a:spcBef>
                <a:spcPts val="635"/>
              </a:spcBef>
              <a:spcAft>
                <a:spcPts val="635"/>
              </a:spcAft>
            </a:pPr>
            <a:r>
              <a:rPr lang="de-DE" sz="1905" dirty="0">
                <a:latin typeface="+mj-lt"/>
              </a:rPr>
              <a:t>Bernhard Michalowsky </a:t>
            </a:r>
          </a:p>
          <a:p>
            <a:pPr>
              <a:spcBef>
                <a:spcPts val="635"/>
              </a:spcBef>
              <a:spcAft>
                <a:spcPts val="635"/>
              </a:spcAft>
            </a:pPr>
            <a:r>
              <a:rPr lang="de-DE" sz="1905" b="0" dirty="0">
                <a:latin typeface="+mj-lt"/>
              </a:rPr>
              <a:t>Leiter Arbeitsgruppe „Patient-</a:t>
            </a:r>
            <a:r>
              <a:rPr lang="de-DE" sz="1905" b="0" dirty="0" err="1">
                <a:latin typeface="+mj-lt"/>
              </a:rPr>
              <a:t>reported</a:t>
            </a:r>
            <a:r>
              <a:rPr lang="de-DE" sz="1905" b="0" dirty="0">
                <a:latin typeface="+mj-lt"/>
              </a:rPr>
              <a:t> Outcomes &amp; Health Economics Research“ Rostock/ Greifswald</a:t>
            </a:r>
          </a:p>
          <a:p>
            <a:pPr>
              <a:spcBef>
                <a:spcPts val="635"/>
              </a:spcBef>
              <a:spcAft>
                <a:spcPts val="635"/>
              </a:spcAft>
            </a:pPr>
            <a:r>
              <a:rPr lang="de-DE" sz="1905" b="0" dirty="0" err="1">
                <a:latin typeface="+mj-lt"/>
              </a:rPr>
              <a:t>Assistant</a:t>
            </a:r>
            <a:r>
              <a:rPr lang="de-DE" sz="1905" b="0" dirty="0">
                <a:latin typeface="+mj-lt"/>
              </a:rPr>
              <a:t> Professor (Part-time </a:t>
            </a:r>
            <a:r>
              <a:rPr lang="de-DE" sz="1905" b="0" dirty="0" err="1">
                <a:latin typeface="+mj-lt"/>
              </a:rPr>
              <a:t>Faculty</a:t>
            </a:r>
            <a:r>
              <a:rPr lang="de-DE" sz="1905" b="0" dirty="0">
                <a:latin typeface="+mj-lt"/>
              </a:rPr>
              <a:t>), McMaster University Hamilton, Kanada</a:t>
            </a:r>
          </a:p>
          <a:p>
            <a:pPr>
              <a:spcBef>
                <a:spcPts val="635"/>
              </a:spcBef>
              <a:spcAft>
                <a:spcPts val="635"/>
              </a:spcAft>
            </a:pPr>
            <a:r>
              <a:rPr lang="de-DE" sz="1905" b="0" dirty="0">
                <a:latin typeface="+mj-lt"/>
              </a:rPr>
              <a:t>29. April 2026</a:t>
            </a:r>
          </a:p>
        </p:txBody>
      </p:sp>
    </p:spTree>
    <p:extLst>
      <p:ext uri="{BB962C8B-B14F-4D97-AF65-F5344CB8AC3E}">
        <p14:creationId xmlns:p14="http://schemas.microsoft.com/office/powerpoint/2010/main" val="334925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1172" y="375270"/>
            <a:ext cx="10668348" cy="914361"/>
          </a:xfrm>
        </p:spPr>
        <p:txBody>
          <a:bodyPr/>
          <a:lstStyle/>
          <a:p>
            <a:r>
              <a:rPr lang="de-DE" dirty="0"/>
              <a:t>Steigende Gesundheitsausgaben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8191153" y="5771451"/>
            <a:ext cx="2285903" cy="563856"/>
          </a:xfrm>
        </p:spPr>
        <p:txBody>
          <a:bodyPr/>
          <a:lstStyle/>
          <a:p>
            <a:endParaRPr lang="de-DE"/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9345881" y="5153960"/>
            <a:ext cx="2846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Ä"/>
              <a:defRPr sz="2000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defTabSz="914389" rtl="0">
              <a:spcBef>
                <a:spcPct val="0"/>
              </a:spcBef>
              <a:buNone/>
            </a:pPr>
            <a:r>
              <a:rPr lang="de-DE" altLang="de-DE" sz="1400" i="1" kern="1200" dirty="0">
                <a:solidFill>
                  <a:prstClr val="white"/>
                </a:solidFill>
                <a:ea typeface="+mn-ea"/>
                <a:cs typeface="+mn-cs"/>
              </a:rPr>
              <a:t>Quelle: Statistisches Bundesamt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3" y="1031346"/>
            <a:ext cx="6741691" cy="27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130487" y="1031346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2017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486" y="3536224"/>
            <a:ext cx="7017135" cy="323547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148507" y="5852623"/>
            <a:ext cx="1564852" cy="87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5080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+33%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216044" y="3536224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144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1172" y="375270"/>
            <a:ext cx="10668348" cy="914361"/>
          </a:xfrm>
        </p:spPr>
        <p:txBody>
          <a:bodyPr/>
          <a:lstStyle/>
          <a:p>
            <a:r>
              <a:rPr lang="de-DE" dirty="0"/>
              <a:t>Gründe steigender Gesundheitsausgaben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8191153" y="5771451"/>
            <a:ext cx="2285903" cy="563856"/>
          </a:xfrm>
        </p:spPr>
        <p:txBody>
          <a:bodyPr/>
          <a:lstStyle/>
          <a:p>
            <a:endParaRPr lang="de-DE"/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9345881" y="5153960"/>
            <a:ext cx="2846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Ä"/>
              <a:defRPr sz="2000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defTabSz="914389" rtl="0">
              <a:spcBef>
                <a:spcPct val="0"/>
              </a:spcBef>
              <a:buNone/>
            </a:pPr>
            <a:r>
              <a:rPr lang="de-DE" altLang="de-DE" sz="1400" i="1" kern="1200" dirty="0">
                <a:solidFill>
                  <a:prstClr val="white"/>
                </a:solidFill>
                <a:ea typeface="+mn-ea"/>
                <a:cs typeface="+mn-cs"/>
              </a:rPr>
              <a:t>Quelle: Statistisches Bundesamt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30487" y="1031346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2017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6" y="3536224"/>
            <a:ext cx="7017135" cy="323547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148507" y="5852623"/>
            <a:ext cx="1564852" cy="87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5080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+33%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216044" y="3536224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2024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096626" y="1031348"/>
            <a:ext cx="4705909" cy="1741874"/>
            <a:chOff x="5918057" y="3823145"/>
            <a:chExt cx="4705980" cy="1741900"/>
          </a:xfrm>
        </p:grpSpPr>
        <p:sp>
          <p:nvSpPr>
            <p:cNvPr id="13" name="Rechteck 12"/>
            <p:cNvSpPr/>
            <p:nvPr/>
          </p:nvSpPr>
          <p:spPr>
            <a:xfrm>
              <a:off x="5918057" y="4918704"/>
              <a:ext cx="2277872" cy="64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389" rtl="0"/>
              <a:r>
                <a:rPr lang="de-DE" kern="1200" dirty="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Medizinischer Fortschritt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928" y="3823145"/>
              <a:ext cx="2428109" cy="16958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pieren 15"/>
          <p:cNvGrpSpPr/>
          <p:nvPr/>
        </p:nvGrpSpPr>
        <p:grpSpPr>
          <a:xfrm>
            <a:off x="-1385075" y="2891837"/>
            <a:ext cx="6853179" cy="1948492"/>
            <a:chOff x="5281775" y="1648342"/>
            <a:chExt cx="6853285" cy="1948522"/>
          </a:xfrm>
        </p:grpSpPr>
        <p:pic>
          <p:nvPicPr>
            <p:cNvPr id="17" name="Picture 6" descr="Bildergebnis für demographic change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74" b="8838"/>
            <a:stretch/>
          </p:blipFill>
          <p:spPr bwMode="auto">
            <a:xfrm>
              <a:off x="6831656" y="2010462"/>
              <a:ext cx="3753524" cy="158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hteck 17"/>
            <p:cNvSpPr/>
            <p:nvPr/>
          </p:nvSpPr>
          <p:spPr>
            <a:xfrm>
              <a:off x="5281775" y="1648342"/>
              <a:ext cx="6853285" cy="369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89" rtl="0"/>
              <a:r>
                <a:rPr lang="de-DE" kern="1200" dirty="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Demografische Alterung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01172" y="948268"/>
            <a:ext cx="5610590" cy="1813922"/>
            <a:chOff x="1599236" y="4732019"/>
            <a:chExt cx="5610676" cy="1813950"/>
          </a:xfrm>
        </p:grpSpPr>
        <p:pic>
          <p:nvPicPr>
            <p:cNvPr id="20" name="Picture 4" descr="Bildergebnis für Multimorbidity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236" y="4732019"/>
              <a:ext cx="1828700" cy="1813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eck 20"/>
            <p:cNvSpPr/>
            <p:nvPr/>
          </p:nvSpPr>
          <p:spPr>
            <a:xfrm>
              <a:off x="3288867" y="4738286"/>
              <a:ext cx="3921045" cy="64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89" rtl="0"/>
              <a:r>
                <a:rPr lang="de-DE" kern="1200" dirty="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Steigende Morbidität (u.a. mehr chronische Erkrankungen)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-120963" y="5042557"/>
            <a:ext cx="5367170" cy="2016273"/>
            <a:chOff x="5006551" y="4607338"/>
            <a:chExt cx="5367251" cy="2016302"/>
          </a:xfrm>
        </p:grpSpPr>
        <p:pic>
          <p:nvPicPr>
            <p:cNvPr id="23" name="Picture 2" descr="Ähnliches Fot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035" y="4607338"/>
              <a:ext cx="3568767" cy="1327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hteck 23"/>
            <p:cNvSpPr/>
            <p:nvPr/>
          </p:nvSpPr>
          <p:spPr>
            <a:xfrm>
              <a:off x="5006551" y="5977300"/>
              <a:ext cx="4217653" cy="646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89" rtl="0"/>
              <a:r>
                <a:rPr lang="de-DE" kern="1200" dirty="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Wachsende Ansprüche der Patienten</a:t>
              </a:r>
            </a:p>
            <a:p>
              <a:pPr algn="ctr" defTabSz="914389" rtl="0"/>
              <a:endParaRPr lang="de-DE" kern="1200" dirty="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Rechteck 24"/>
          <p:cNvSpPr/>
          <p:nvPr/>
        </p:nvSpPr>
        <p:spPr>
          <a:xfrm>
            <a:off x="8852630" y="2357177"/>
            <a:ext cx="3530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89" rtl="0"/>
            <a:r>
              <a:rPr lang="de-DE" kern="12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Lebensstilkrankheiten (Bewegung, Ernährung, Stress…)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87" r="9490"/>
          <a:stretch/>
        </p:blipFill>
        <p:spPr>
          <a:xfrm>
            <a:off x="9608957" y="325828"/>
            <a:ext cx="2018271" cy="2047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80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3540" y="419070"/>
            <a:ext cx="11863556" cy="914361"/>
          </a:xfrm>
        </p:spPr>
        <p:txBody>
          <a:bodyPr/>
          <a:lstStyle/>
          <a:p>
            <a:r>
              <a:rPr lang="de-DE" dirty="0"/>
              <a:t>Aktuelle Tendenzen… </a:t>
            </a:r>
            <a:r>
              <a:rPr lang="de-DE" b="0" i="1" dirty="0"/>
              <a:t>(Hintergrund aktueller Entwicklungen)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9345881" y="5508783"/>
            <a:ext cx="2846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Ä"/>
              <a:defRPr sz="2000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defTabSz="914389" rtl="0">
              <a:spcBef>
                <a:spcPct val="0"/>
              </a:spcBef>
              <a:buNone/>
            </a:pPr>
            <a:r>
              <a:rPr lang="de-DE" altLang="de-DE" sz="1400" i="1" kern="1200" dirty="0">
                <a:solidFill>
                  <a:prstClr val="white"/>
                </a:solidFill>
                <a:ea typeface="+mn-ea"/>
                <a:cs typeface="+mn-cs"/>
              </a:rPr>
              <a:t>Quelle: Statistisches Bundesamt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30487" y="1386169"/>
            <a:ext cx="877163" cy="548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2963" b="1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2017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101982" y="5821948"/>
            <a:ext cx="1564852" cy="87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9" rtl="0"/>
            <a:r>
              <a:rPr lang="de-DE" sz="5080" kern="1200" dirty="0">
                <a:solidFill>
                  <a:prstClr val="white"/>
                </a:solidFill>
                <a:latin typeface="Arial Narrow"/>
                <a:ea typeface="+mn-ea"/>
                <a:cs typeface="+mn-cs"/>
              </a:rPr>
              <a:t>+33%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18"/>
          <a:stretch/>
        </p:blipFill>
        <p:spPr>
          <a:xfrm>
            <a:off x="2577371" y="1126729"/>
            <a:ext cx="7446859" cy="520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Hauptmaster">
  <a:themeElements>
    <a:clrScheme name="Benutzerdefiniert 1">
      <a:dk1>
        <a:srgbClr val="151E46"/>
      </a:dk1>
      <a:lt1>
        <a:srgbClr val="FFFFFF"/>
      </a:lt1>
      <a:dk2>
        <a:srgbClr val="0055A6"/>
      </a:dk2>
      <a:lt2>
        <a:srgbClr val="1C85C7"/>
      </a:lt2>
      <a:accent1>
        <a:srgbClr val="2AACD8"/>
      </a:accent1>
      <a:accent2>
        <a:srgbClr val="76CFE5"/>
      </a:accent2>
      <a:accent3>
        <a:srgbClr val="9AD8E3"/>
      </a:accent3>
      <a:accent4>
        <a:srgbClr val="0061AB"/>
      </a:accent4>
      <a:accent5>
        <a:srgbClr val="D8D8D8"/>
      </a:accent5>
      <a:accent6>
        <a:srgbClr val="BFBFBF"/>
      </a:accent6>
      <a:hlink>
        <a:srgbClr val="0061AB"/>
      </a:hlink>
      <a:folHlink>
        <a:srgbClr val="C0504D"/>
      </a:folHlink>
    </a:clrScheme>
    <a:fontScheme name="default">
      <a:majorFont>
        <a:latin typeface="open sans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Hauptmaster 1">
        <a:dk1>
          <a:srgbClr val="151E46"/>
        </a:dk1>
        <a:lt1>
          <a:srgbClr val="FFFFFF"/>
        </a:lt1>
        <a:dk2>
          <a:srgbClr val="0055A6"/>
        </a:dk2>
        <a:lt2>
          <a:srgbClr val="1C85C7"/>
        </a:lt2>
        <a:accent1>
          <a:srgbClr val="2AACD8"/>
        </a:accent1>
        <a:accent2>
          <a:srgbClr val="76CFE5"/>
        </a:accent2>
        <a:accent3>
          <a:srgbClr val="FFFFFF"/>
        </a:accent3>
        <a:accent4>
          <a:srgbClr val="76CFE5"/>
        </a:accent4>
        <a:accent5>
          <a:srgbClr val="2AACD8"/>
        </a:accent5>
        <a:accent6>
          <a:srgbClr val="C0504D"/>
        </a:accent6>
        <a:hlink>
          <a:srgbClr val="F79646"/>
        </a:hlink>
        <a:folHlink>
          <a:srgbClr val="C050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1.xml><?xml version="1.0" encoding="utf-8"?>
<a:theme xmlns:a="http://schemas.openxmlformats.org/drawingml/2006/main" name="9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2.xml><?xml version="1.0" encoding="utf-8"?>
<a:theme xmlns:a="http://schemas.openxmlformats.org/drawingml/2006/main" name="10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3.xml><?xml version="1.0" encoding="utf-8"?>
<a:theme xmlns:a="http://schemas.openxmlformats.org/drawingml/2006/main" name="11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4.xml><?xml version="1.0" encoding="utf-8"?>
<a:theme xmlns:a="http://schemas.openxmlformats.org/drawingml/2006/main" name="12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5.xml><?xml version="1.0" encoding="utf-8"?>
<a:theme xmlns:a="http://schemas.openxmlformats.org/drawingml/2006/main" name="13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6.xml><?xml version="1.0" encoding="utf-8"?>
<a:theme xmlns:a="http://schemas.openxmlformats.org/drawingml/2006/main" name="14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7.xml><?xml version="1.0" encoding="utf-8"?>
<a:theme xmlns:a="http://schemas.openxmlformats.org/drawingml/2006/main" name="15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8.xml><?xml version="1.0" encoding="utf-8"?>
<a:theme xmlns:a="http://schemas.openxmlformats.org/drawingml/2006/main" name="16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19.xml><?xml version="1.0" encoding="utf-8"?>
<a:theme xmlns:a="http://schemas.openxmlformats.org/drawingml/2006/main" name="17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.xml><?xml version="1.0" encoding="utf-8"?>
<a:theme xmlns:a="http://schemas.openxmlformats.org/drawingml/2006/main" name="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0.xml><?xml version="1.0" encoding="utf-8"?>
<a:theme xmlns:a="http://schemas.openxmlformats.org/drawingml/2006/main" name="18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1.xml><?xml version="1.0" encoding="utf-8"?>
<a:theme xmlns:a="http://schemas.openxmlformats.org/drawingml/2006/main" name="19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2.xml><?xml version="1.0" encoding="utf-8"?>
<a:theme xmlns:a="http://schemas.openxmlformats.org/drawingml/2006/main" name="20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3.xml><?xml version="1.0" encoding="utf-8"?>
<a:theme xmlns:a="http://schemas.openxmlformats.org/drawingml/2006/main" name="21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4.xml><?xml version="1.0" encoding="utf-8"?>
<a:theme xmlns:a="http://schemas.openxmlformats.org/drawingml/2006/main" name="22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5.xml><?xml version="1.0" encoding="utf-8"?>
<a:theme xmlns:a="http://schemas.openxmlformats.org/drawingml/2006/main" name="23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6.xml><?xml version="1.0" encoding="utf-8"?>
<a:theme xmlns:a="http://schemas.openxmlformats.org/drawingml/2006/main" name="24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7.xml><?xml version="1.0" encoding="utf-8"?>
<a:theme xmlns:a="http://schemas.openxmlformats.org/drawingml/2006/main" name="25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8.xml><?xml version="1.0" encoding="utf-8"?>
<a:theme xmlns:a="http://schemas.openxmlformats.org/drawingml/2006/main" name="26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29.xml><?xml version="1.0" encoding="utf-8"?>
<a:theme xmlns:a="http://schemas.openxmlformats.org/drawingml/2006/main" name="27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3.xml><?xml version="1.0" encoding="utf-8"?>
<a:theme xmlns:a="http://schemas.openxmlformats.org/drawingml/2006/main" name="1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30.xml><?xml version="1.0" encoding="utf-8"?>
<a:theme xmlns:a="http://schemas.openxmlformats.org/drawingml/2006/main" name="28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31.xml><?xml version="1.0" encoding="utf-8"?>
<a:theme xmlns:a="http://schemas.openxmlformats.org/drawingml/2006/main" name="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4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5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6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7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8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40.xml><?xml version="1.0" encoding="utf-8"?>
<a:theme xmlns:a="http://schemas.openxmlformats.org/drawingml/2006/main" name="9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0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11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12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3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4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15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16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17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18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50.xml><?xml version="1.0" encoding="utf-8"?>
<a:theme xmlns:a="http://schemas.openxmlformats.org/drawingml/2006/main" name="19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20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21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22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23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24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25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26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27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28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60.xml><?xml version="1.0" encoding="utf-8"?>
<a:theme xmlns:a="http://schemas.openxmlformats.org/drawingml/2006/main" name="29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30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31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32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33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34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35_FAU - Wirtschafts- und Sozialwissenschaften">
  <a:themeElements>
    <a:clrScheme name="FAU - Rot">
      <a:dk1>
        <a:sysClr val="windowText" lastClr="000000"/>
      </a:dk1>
      <a:lt1>
        <a:srgbClr val="FFFFFF"/>
      </a:lt1>
      <a:dk2>
        <a:srgbClr val="C50F3C"/>
      </a:dk2>
      <a:lt2>
        <a:srgbClr val="FFFFFF"/>
      </a:lt2>
      <a:accent1>
        <a:srgbClr val="7F7F7F"/>
      </a:accent1>
      <a:accent2>
        <a:srgbClr val="662938"/>
      </a:accent2>
      <a:accent3>
        <a:srgbClr val="971B2F"/>
      </a:accent3>
      <a:accent4>
        <a:srgbClr val="C50F3C"/>
      </a:accent4>
      <a:accent5>
        <a:srgbClr val="EBCCB7"/>
      </a:accent5>
      <a:accent6>
        <a:srgbClr val="C7C7C7"/>
      </a:accent6>
      <a:hlink>
        <a:srgbClr val="971B2F"/>
      </a:hlink>
      <a:folHlink>
        <a:srgbClr val="00000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80000" tIns="180000" rIns="180000" bIns="180000" rtlCol="0" anchor="ctr"/>
      <a:lstStyle>
        <a:defPPr marL="0" marR="0" indent="0" algn="ctr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marR="0" indent="0" algn="l" defTabSz="914400" rtl="0" eaLnBrk="1" fontAlgn="auto" latinLnBrk="0" hangingPunct="1">
          <a:lnSpc>
            <a:spcPct val="110000"/>
          </a:lnSpc>
          <a:spcBef>
            <a:spcPts val="0"/>
          </a:spcBef>
          <a:spcAft>
            <a:spcPts val="1200"/>
          </a:spcAft>
          <a:buClrTx/>
          <a:buSzTx/>
          <a:buFont typeface="Arial" panose="020B0604020202020204" pitchFamily="34" charset="0"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DZNE PowerPoint Master">
  <a:themeElements>
    <a:clrScheme name="DZNE PPT">
      <a:dk1>
        <a:sysClr val="windowText" lastClr="000000"/>
      </a:dk1>
      <a:lt1>
        <a:sysClr val="window" lastClr="FFFFFF"/>
      </a:lt1>
      <a:dk2>
        <a:srgbClr val="000000"/>
      </a:dk2>
      <a:lt2>
        <a:srgbClr val="597E96"/>
      </a:lt2>
      <a:accent1>
        <a:srgbClr val="00747E"/>
      </a:accent1>
      <a:accent2>
        <a:srgbClr val="76C0BE"/>
      </a:accent2>
      <a:accent3>
        <a:srgbClr val="919A87"/>
      </a:accent3>
      <a:accent4>
        <a:srgbClr val="00324D"/>
      </a:accent4>
      <a:accent5>
        <a:srgbClr val="D24E22"/>
      </a:accent5>
      <a:accent6>
        <a:srgbClr val="F58F01"/>
      </a:accent6>
      <a:hlink>
        <a:srgbClr val="000000"/>
      </a:hlink>
      <a:folHlink>
        <a:srgbClr val="000000"/>
      </a:folHlink>
    </a:clrScheme>
    <a:fontScheme name="DZNE PP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Master_2022_2" id="{70AAC33C-E1F5-C941-91F0-BE1192FACDA7}" vid="{7DB116DA-F85F-3143-9EC2-53DB680CF042}"/>
    </a:ext>
  </a:extLst>
</a:theme>
</file>

<file path=ppt/theme/theme6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1_DZNE PowerPoint Master">
  <a:themeElements>
    <a:clrScheme name="DZNE PPT">
      <a:dk1>
        <a:sysClr val="windowText" lastClr="000000"/>
      </a:dk1>
      <a:lt1>
        <a:sysClr val="window" lastClr="FFFFFF"/>
      </a:lt1>
      <a:dk2>
        <a:srgbClr val="000000"/>
      </a:dk2>
      <a:lt2>
        <a:srgbClr val="597E96"/>
      </a:lt2>
      <a:accent1>
        <a:srgbClr val="00747E"/>
      </a:accent1>
      <a:accent2>
        <a:srgbClr val="76C0BE"/>
      </a:accent2>
      <a:accent3>
        <a:srgbClr val="919A87"/>
      </a:accent3>
      <a:accent4>
        <a:srgbClr val="00324D"/>
      </a:accent4>
      <a:accent5>
        <a:srgbClr val="D24E22"/>
      </a:accent5>
      <a:accent6>
        <a:srgbClr val="F58F01"/>
      </a:accent6>
      <a:hlink>
        <a:srgbClr val="000000"/>
      </a:hlink>
      <a:folHlink>
        <a:srgbClr val="000000"/>
      </a:folHlink>
    </a:clrScheme>
    <a:fontScheme name="DZNE PP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DZNE_02a.potx" id="{9448F83F-D837-47BB-BAE3-632ABE1395B0}" vid="{5AE733D0-6A59-4AF5-8C42-E60DF93C9AD3}"/>
    </a:ext>
  </a:extLst>
</a:theme>
</file>

<file path=ppt/theme/theme7.xml><?xml version="1.0" encoding="utf-8"?>
<a:theme xmlns:a="http://schemas.openxmlformats.org/drawingml/2006/main" name="5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7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2_DZNE PowerPoint Master">
  <a:themeElements>
    <a:clrScheme name="DZNE PPT">
      <a:dk1>
        <a:sysClr val="windowText" lastClr="000000"/>
      </a:dk1>
      <a:lt1>
        <a:sysClr val="window" lastClr="FFFFFF"/>
      </a:lt1>
      <a:dk2>
        <a:srgbClr val="000000"/>
      </a:dk2>
      <a:lt2>
        <a:srgbClr val="597E96"/>
      </a:lt2>
      <a:accent1>
        <a:srgbClr val="00747E"/>
      </a:accent1>
      <a:accent2>
        <a:srgbClr val="76C0BE"/>
      </a:accent2>
      <a:accent3>
        <a:srgbClr val="919A87"/>
      </a:accent3>
      <a:accent4>
        <a:srgbClr val="00324D"/>
      </a:accent4>
      <a:accent5>
        <a:srgbClr val="D24E22"/>
      </a:accent5>
      <a:accent6>
        <a:srgbClr val="F58F01"/>
      </a:accent6>
      <a:hlink>
        <a:srgbClr val="000000"/>
      </a:hlink>
      <a:folHlink>
        <a:srgbClr val="000000"/>
      </a:folHlink>
    </a:clrScheme>
    <a:fontScheme name="DZNE PP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22" id="{6C479DE8-70E2-1A4D-A6F4-B40D201CF821}" vid="{EB98D5F3-DE75-4C47-8A90-11F4C9AA124D}"/>
    </a:ext>
  </a:extLst>
</a:theme>
</file>

<file path=ppt/theme/theme72.xml><?xml version="1.0" encoding="utf-8"?>
<a:theme xmlns:a="http://schemas.openxmlformats.org/drawingml/2006/main" name="Hauptmaster">
  <a:themeElements>
    <a:clrScheme name="Benutzerdefiniert 1">
      <a:dk1>
        <a:srgbClr val="151E46"/>
      </a:dk1>
      <a:lt1>
        <a:srgbClr val="FFFFFF"/>
      </a:lt1>
      <a:dk2>
        <a:srgbClr val="0055A6"/>
      </a:dk2>
      <a:lt2>
        <a:srgbClr val="1C85C7"/>
      </a:lt2>
      <a:accent1>
        <a:srgbClr val="2AACD8"/>
      </a:accent1>
      <a:accent2>
        <a:srgbClr val="76CFE5"/>
      </a:accent2>
      <a:accent3>
        <a:srgbClr val="9AD8E3"/>
      </a:accent3>
      <a:accent4>
        <a:srgbClr val="0061AB"/>
      </a:accent4>
      <a:accent5>
        <a:srgbClr val="D8D8D8"/>
      </a:accent5>
      <a:accent6>
        <a:srgbClr val="BFBFBF"/>
      </a:accent6>
      <a:hlink>
        <a:srgbClr val="0061AB"/>
      </a:hlink>
      <a:folHlink>
        <a:srgbClr val="C0504D"/>
      </a:folHlink>
    </a:clrScheme>
    <a:fontScheme name="">
      <a:majorFont>
        <a:latin typeface="open sans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Hauptmaster 1">
        <a:dk1>
          <a:srgbClr val="151E46"/>
        </a:dk1>
        <a:lt1>
          <a:srgbClr val="FFFFFF"/>
        </a:lt1>
        <a:dk2>
          <a:srgbClr val="0055A6"/>
        </a:dk2>
        <a:lt2>
          <a:srgbClr val="1C85C7"/>
        </a:lt2>
        <a:accent1>
          <a:srgbClr val="2AACD8"/>
        </a:accent1>
        <a:accent2>
          <a:srgbClr val="76CFE5"/>
        </a:accent2>
        <a:accent3>
          <a:srgbClr val="FFFFFF"/>
        </a:accent3>
        <a:accent4>
          <a:srgbClr val="76CFE5"/>
        </a:accent4>
        <a:accent5>
          <a:srgbClr val="2AACD8"/>
        </a:accent5>
        <a:accent6>
          <a:srgbClr val="C0504D"/>
        </a:accent6>
        <a:hlink>
          <a:srgbClr val="F79646"/>
        </a:hlink>
        <a:folHlink>
          <a:srgbClr val="C050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9.xml><?xml version="1.0" encoding="utf-8"?>
<a:theme xmlns:a="http://schemas.openxmlformats.org/drawingml/2006/main" name="7_Design1.thmx artes">
  <a:themeElements>
    <a:clrScheme name="Präsentation_Verwal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äsentation_Verwaltung">
      <a:majorFont>
        <a:latin typeface="Arial"/>
        <a:ea typeface="Batang"/>
        <a:cs typeface=""/>
      </a:majorFont>
      <a:minorFont>
        <a:latin typeface="Arial"/>
        <a:ea typeface="Batang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Präsentation_Verwal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erwaltu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_Verwaltu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.thmx artes" id="{7FCF3C47-A07B-4A57-845D-57899D8F0062}" vid="{3BBE1B5F-ACB9-43A7-B20C-0AEB4E294A83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2304</Words>
  <Application>Microsoft Office PowerPoint</Application>
  <DocSecurity>0</DocSecurity>
  <PresentationFormat>Breitbild</PresentationFormat>
  <Paragraphs>378</Paragraphs>
  <Slides>34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71</vt:i4>
      </vt:variant>
      <vt:variant>
        <vt:lpstr>Folientitel</vt:lpstr>
      </vt:variant>
      <vt:variant>
        <vt:i4>34</vt:i4>
      </vt:variant>
    </vt:vector>
  </HeadingPairs>
  <TitlesOfParts>
    <vt:vector size="112" baseType="lpstr">
      <vt:lpstr>Arial</vt:lpstr>
      <vt:lpstr>Arial Narrow</vt:lpstr>
      <vt:lpstr>Calibri</vt:lpstr>
      <vt:lpstr>Calibri Light</vt:lpstr>
      <vt:lpstr>open sans</vt:lpstr>
      <vt:lpstr>Symbol</vt:lpstr>
      <vt:lpstr>Wingdings</vt:lpstr>
      <vt:lpstr>Hauptmaster</vt:lpstr>
      <vt:lpstr>Design1.thmx artes</vt:lpstr>
      <vt:lpstr>1_Design1.thmx artes</vt:lpstr>
      <vt:lpstr>2_Design1.thmx artes</vt:lpstr>
      <vt:lpstr>3_Design1.thmx artes</vt:lpstr>
      <vt:lpstr>4_Design1.thmx artes</vt:lpstr>
      <vt:lpstr>5_Design1.thmx artes</vt:lpstr>
      <vt:lpstr>6_Design1.thmx artes</vt:lpstr>
      <vt:lpstr>7_Design1.thmx artes</vt:lpstr>
      <vt:lpstr>8_Design1.thmx artes</vt:lpstr>
      <vt:lpstr>9_Design1.thmx artes</vt:lpstr>
      <vt:lpstr>10_Design1.thmx artes</vt:lpstr>
      <vt:lpstr>11_Design1.thmx artes</vt:lpstr>
      <vt:lpstr>12_Design1.thmx artes</vt:lpstr>
      <vt:lpstr>13_Design1.thmx artes</vt:lpstr>
      <vt:lpstr>14_Design1.thmx artes</vt:lpstr>
      <vt:lpstr>15_Design1.thmx artes</vt:lpstr>
      <vt:lpstr>16_Design1.thmx artes</vt:lpstr>
      <vt:lpstr>17_Design1.thmx artes</vt:lpstr>
      <vt:lpstr>18_Design1.thmx artes</vt:lpstr>
      <vt:lpstr>19_Design1.thmx artes</vt:lpstr>
      <vt:lpstr>20_Design1.thmx artes</vt:lpstr>
      <vt:lpstr>21_Design1.thmx artes</vt:lpstr>
      <vt:lpstr>22_Design1.thmx artes</vt:lpstr>
      <vt:lpstr>23_Design1.thmx artes</vt:lpstr>
      <vt:lpstr>24_Design1.thmx artes</vt:lpstr>
      <vt:lpstr>25_Design1.thmx artes</vt:lpstr>
      <vt:lpstr>26_Design1.thmx artes</vt:lpstr>
      <vt:lpstr>27_Design1.thmx artes</vt:lpstr>
      <vt:lpstr>28_Design1.thmx artes</vt:lpstr>
      <vt:lpstr>FAU - Wirtschafts- und Sozialwissenschaften</vt:lpstr>
      <vt:lpstr>1_FAU - Wirtschafts- und Sozialwissenschaften</vt:lpstr>
      <vt:lpstr>2_FAU - Wirtschafts- und Sozialwissenschaften</vt:lpstr>
      <vt:lpstr>3_FAU - Wirtschafts- und Sozialwissenschaften</vt:lpstr>
      <vt:lpstr>4_FAU - Wirtschafts- und Sozialwissenschaften</vt:lpstr>
      <vt:lpstr>5_FAU - Wirtschafts- und Sozialwissenschaften</vt:lpstr>
      <vt:lpstr>6_FAU - Wirtschafts- und Sozialwissenschaften</vt:lpstr>
      <vt:lpstr>7_FAU - Wirtschafts- und Sozialwissenschaften</vt:lpstr>
      <vt:lpstr>8_FAU - Wirtschafts- und Sozialwissenschaften</vt:lpstr>
      <vt:lpstr>9_FAU - Wirtschafts- und Sozialwissenschaften</vt:lpstr>
      <vt:lpstr>10_FAU - Wirtschafts- und Sozialwissenschaften</vt:lpstr>
      <vt:lpstr>11_FAU - Wirtschafts- und Sozialwissenschaften</vt:lpstr>
      <vt:lpstr>12_FAU - Wirtschafts- und Sozialwissenschaften</vt:lpstr>
      <vt:lpstr>13_FAU - Wirtschafts- und Sozialwissenschaften</vt:lpstr>
      <vt:lpstr>14_FAU - Wirtschafts- und Sozialwissenschaften</vt:lpstr>
      <vt:lpstr>15_FAU - Wirtschafts- und Sozialwissenschaften</vt:lpstr>
      <vt:lpstr>16_FAU - Wirtschafts- und Sozialwissenschaften</vt:lpstr>
      <vt:lpstr>17_FAU - Wirtschafts- und Sozialwissenschaften</vt:lpstr>
      <vt:lpstr>18_FAU - Wirtschafts- und Sozialwissenschaften</vt:lpstr>
      <vt:lpstr>19_FAU - Wirtschafts- und Sozialwissenschaften</vt:lpstr>
      <vt:lpstr>20_FAU - Wirtschafts- und Sozialwissenschaften</vt:lpstr>
      <vt:lpstr>21_FAU - Wirtschafts- und Sozialwissenschaften</vt:lpstr>
      <vt:lpstr>22_FAU - Wirtschafts- und Sozialwissenschaften</vt:lpstr>
      <vt:lpstr>23_FAU - Wirtschafts- und Sozialwissenschaften</vt:lpstr>
      <vt:lpstr>24_FAU - Wirtschafts- und Sozialwissenschaften</vt:lpstr>
      <vt:lpstr>25_FAU - Wirtschafts- und Sozialwissenschaften</vt:lpstr>
      <vt:lpstr>26_FAU - Wirtschafts- und Sozialwissenschaften</vt:lpstr>
      <vt:lpstr>27_FAU - Wirtschafts- und Sozialwissenschaften</vt:lpstr>
      <vt:lpstr>28_FAU - Wirtschafts- und Sozialwissenschaften</vt:lpstr>
      <vt:lpstr>29_FAU - Wirtschafts- und Sozialwissenschaften</vt:lpstr>
      <vt:lpstr>30_FAU - Wirtschafts- und Sozialwissenschaften</vt:lpstr>
      <vt:lpstr>31_FAU - Wirtschafts- und Sozialwissenschaften</vt:lpstr>
      <vt:lpstr>32_FAU - Wirtschafts- und Sozialwissenschaften</vt:lpstr>
      <vt:lpstr>33_FAU - Wirtschafts- und Sozialwissenschaften</vt:lpstr>
      <vt:lpstr>34_FAU - Wirtschafts- und Sozialwissenschaften</vt:lpstr>
      <vt:lpstr>35_FAU - Wirtschafts- und Sozialwissenschaften</vt:lpstr>
      <vt:lpstr>DZNE PowerPoint Master</vt:lpstr>
      <vt:lpstr>Office</vt:lpstr>
      <vt:lpstr>1_DZNE PowerPoint Master</vt:lpstr>
      <vt:lpstr>1_Office Theme</vt:lpstr>
      <vt:lpstr>2_DZNE PowerPoint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Kosten der Versorgung von  Menschen mit Demenz Zwischen Hoffnung und Herausforderung </vt:lpstr>
      <vt:lpstr>Steigende Gesundheitsausgaben</vt:lpstr>
      <vt:lpstr>Gründe steigender Gesundheitsausgaben</vt:lpstr>
      <vt:lpstr>Aktuelle Tendenzen… (Hintergrund aktueller Entwicklungen)</vt:lpstr>
      <vt:lpstr>Was beinhalten diese Kosten: Zurechenbarkeit &amp; Tangibilität</vt:lpstr>
      <vt:lpstr>Gesamtgesellschaftliche Kosten von Menschen mit Demenz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Kostenanstieg basiert auf Anzahl an MmD Divergierende Tendenzen?</vt:lpstr>
      <vt:lpstr>PowerPoint-Präsentation</vt:lpstr>
      <vt:lpstr>Prävention: Potenziell veränderbare Faktoren</vt:lpstr>
      <vt:lpstr>Prävention: Potenziell veränderbare Faktoren</vt:lpstr>
      <vt:lpstr>Kosten &amp; Kosten-Effektivität der Antikörper-Therapie</vt:lpstr>
      <vt:lpstr>PowerPoint-Präsentation</vt:lpstr>
      <vt:lpstr>PowerPoint-Präsentation</vt:lpstr>
      <vt:lpstr>DZNE Forschungslinie Dementia Care</vt:lpstr>
      <vt:lpstr>PowerPoint-Präsentation</vt:lpstr>
      <vt:lpstr>PowerPoint-Präsentation</vt:lpstr>
      <vt:lpstr>Dank an meine Arbeitsgruppe &amp;      Kooperationspartner…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Keefer, Anne Sophie Marie (extern)</dc:creator>
  <cp:keywords/>
  <dc:description/>
  <cp:lastModifiedBy>Laininger, Lisa</cp:lastModifiedBy>
  <cp:revision>633</cp:revision>
  <dcterms:modified xsi:type="dcterms:W3CDTF">2026-04-28T13:16:16Z</dcterms:modified>
  <cp:category/>
  <dc:identifier/>
  <cp:contentStatus/>
  <dc:language/>
  <cp:version/>
</cp:coreProperties>
</file>